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6" r:id="rId1"/>
  </p:sldMasterIdLst>
  <p:notesMasterIdLst>
    <p:notesMasterId r:id="rId44"/>
  </p:notesMasterIdLst>
  <p:handoutMasterIdLst>
    <p:handoutMasterId r:id="rId45"/>
  </p:handoutMasterIdLst>
  <p:sldIdLst>
    <p:sldId id="256" r:id="rId2"/>
    <p:sldId id="475" r:id="rId3"/>
    <p:sldId id="482" r:id="rId4"/>
    <p:sldId id="437" r:id="rId5"/>
    <p:sldId id="478" r:id="rId6"/>
    <p:sldId id="476" r:id="rId7"/>
    <p:sldId id="441" r:id="rId8"/>
    <p:sldId id="460" r:id="rId9"/>
    <p:sldId id="409" r:id="rId10"/>
    <p:sldId id="410" r:id="rId11"/>
    <p:sldId id="479" r:id="rId12"/>
    <p:sldId id="483" r:id="rId13"/>
    <p:sldId id="484" r:id="rId14"/>
    <p:sldId id="440" r:id="rId15"/>
    <p:sldId id="442" r:id="rId16"/>
    <p:sldId id="450" r:id="rId17"/>
    <p:sldId id="452" r:id="rId18"/>
    <p:sldId id="454" r:id="rId19"/>
    <p:sldId id="455" r:id="rId20"/>
    <p:sldId id="456" r:id="rId21"/>
    <p:sldId id="480" r:id="rId22"/>
    <p:sldId id="462" r:id="rId23"/>
    <p:sldId id="463" r:id="rId24"/>
    <p:sldId id="464" r:id="rId25"/>
    <p:sldId id="465" r:id="rId26"/>
    <p:sldId id="466" r:id="rId27"/>
    <p:sldId id="467" r:id="rId28"/>
    <p:sldId id="474" r:id="rId29"/>
    <p:sldId id="485" r:id="rId30"/>
    <p:sldId id="486" r:id="rId31"/>
    <p:sldId id="468" r:id="rId32"/>
    <p:sldId id="469" r:id="rId33"/>
    <p:sldId id="470" r:id="rId34"/>
    <p:sldId id="471" r:id="rId35"/>
    <p:sldId id="472" r:id="rId36"/>
    <p:sldId id="481" r:id="rId37"/>
    <p:sldId id="487" r:id="rId38"/>
    <p:sldId id="488" r:id="rId39"/>
    <p:sldId id="489" r:id="rId40"/>
    <p:sldId id="305" r:id="rId41"/>
    <p:sldId id="449" r:id="rId42"/>
    <p:sldId id="279" r:id="rId43"/>
  </p:sldIdLst>
  <p:sldSz cx="8961438" cy="6721475"/>
  <p:notesSz cx="6669088" cy="9928225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18D638"/>
    <a:srgbClr val="C9F9D1"/>
    <a:srgbClr val="000000"/>
    <a:srgbClr val="525252"/>
    <a:srgbClr val="A9A9A9"/>
    <a:srgbClr val="8FC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3" autoAdjust="0"/>
    <p:restoredTop sz="99831" autoAdjust="0"/>
  </p:normalViewPr>
  <p:slideViewPr>
    <p:cSldViewPr>
      <p:cViewPr varScale="1">
        <p:scale>
          <a:sx n="119" d="100"/>
          <a:sy n="119" d="100"/>
        </p:scale>
        <p:origin x="-1500" y="-102"/>
      </p:cViewPr>
      <p:guideLst>
        <p:guide orient="horz" pos="2117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9434513"/>
            <a:ext cx="288925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829EC36-7C37-4AA4-B988-A984B7D5BC35}" type="datetime4">
              <a:rPr lang="nl-NL"/>
              <a:pPr>
                <a:defRPr/>
              </a:pPr>
              <a:t>28 juni 2015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88925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0"/>
            <a:ext cx="28892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14BBD29-4371-4D79-BC78-2466224444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24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339975" y="1277938"/>
            <a:ext cx="11306175" cy="848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96925" y="371475"/>
            <a:ext cx="3694113" cy="261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</p:txBody>
      </p:sp>
      <p:sp>
        <p:nvSpPr>
          <p:cNvPr id="5126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418013" y="111125"/>
            <a:ext cx="2049462" cy="122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800" b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AMS_AM2914_20060329_802.ppt</a:t>
            </a:r>
          </a:p>
        </p:txBody>
      </p:sp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37250" y="9548813"/>
            <a:ext cx="5302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83487B9-F20D-439A-A309-14D4D50FA1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8438" name="McK Separator" hidden="1"/>
          <p:cNvSpPr>
            <a:spLocks noChangeShapeType="1"/>
          </p:cNvSpPr>
          <p:nvPr/>
        </p:nvSpPr>
        <p:spPr bwMode="auto">
          <a:xfrm>
            <a:off x="798513" y="1508125"/>
            <a:ext cx="510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ts val="3300"/>
              </a:lnSpc>
              <a:buFontTx/>
              <a:buChar char="•"/>
              <a:defRPr/>
            </a:pPr>
            <a:endParaRPr lang="nl-NL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2305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1513" y="2087563"/>
            <a:ext cx="7618412" cy="1441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44613" y="3808413"/>
            <a:ext cx="6272212" cy="17176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37288" y="0"/>
            <a:ext cx="1903412" cy="56753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22288" y="0"/>
            <a:ext cx="5562600" cy="56753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22288" y="1643063"/>
            <a:ext cx="3732212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06900" y="1643063"/>
            <a:ext cx="37338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675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0"/>
            <a:ext cx="59340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643063"/>
            <a:ext cx="76184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pic>
        <p:nvPicPr>
          <p:cNvPr id="1028" name="Picture 6" descr="achtergrond1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961438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539F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539F"/>
          </a:solidFill>
          <a:latin typeface="Arial" charset="0"/>
          <a:ea typeface="ＭＳ Ｐゴシック" pitchFamily="34" charset="-128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539F"/>
          </a:solidFill>
          <a:latin typeface="Arial" charset="0"/>
          <a:ea typeface="ＭＳ Ｐゴシック" pitchFamily="34" charset="-128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539F"/>
          </a:solidFill>
          <a:latin typeface="Arial" charset="0"/>
          <a:ea typeface="ＭＳ Ｐゴシック" pitchFamily="34" charset="-128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539F"/>
          </a:solidFill>
          <a:latin typeface="Arial" charset="0"/>
          <a:ea typeface="ＭＳ Ｐゴシック" pitchFamily="34" charset="-128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39F"/>
          </a:solidFill>
          <a:latin typeface="Arial" charset="0"/>
          <a:ea typeface="ＭＳ Ｐゴシック" pitchFamily="34" charset="-128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39F"/>
          </a:solidFill>
          <a:latin typeface="Arial" charset="0"/>
          <a:ea typeface="ＭＳ Ｐゴシック" pitchFamily="34" charset="-128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39F"/>
          </a:solidFill>
          <a:latin typeface="Arial" charset="0"/>
          <a:ea typeface="ＭＳ Ｐゴシック" pitchFamily="34" charset="-128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539F"/>
          </a:solidFill>
          <a:latin typeface="Arial" charset="0"/>
          <a:ea typeface="ＭＳ Ｐゴシック" pitchFamily="34" charset="-128"/>
        </a:defRPr>
      </a:lvl9pPr>
    </p:titleStyle>
    <p:bodyStyle>
      <a:lvl1pPr marL="336550" indent="-336550" algn="l" defTabSz="895350" rtl="0" eaLnBrk="0" fontAlgn="base" hangingPunct="0">
        <a:lnSpc>
          <a:spcPts val="3238"/>
        </a:lnSpc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28663" indent="-280988" algn="l" defTabSz="895350" rtl="0" eaLnBrk="0" fontAlgn="base" hangingPunct="0">
        <a:lnSpc>
          <a:spcPts val="3238"/>
        </a:lnSpc>
        <a:spcBef>
          <a:spcPct val="0"/>
        </a:spcBef>
        <a:spcAft>
          <a:spcPct val="0"/>
        </a:spcAft>
        <a:buFont typeface="Times" pitchFamily="18" charset="0"/>
        <a:buChar char="•"/>
        <a:defRPr sz="2000" i="1">
          <a:solidFill>
            <a:srgbClr val="EDEDED"/>
          </a:solidFill>
          <a:latin typeface="+mn-lt"/>
          <a:ea typeface="+mn-ea"/>
        </a:defRPr>
      </a:lvl2pPr>
      <a:lvl3pPr marL="1120775" indent="-225425" algn="l" defTabSz="895350" rtl="0" eaLnBrk="0" fontAlgn="base" hangingPunct="0">
        <a:lnSpc>
          <a:spcPts val="3238"/>
        </a:lnSpc>
        <a:spcBef>
          <a:spcPct val="0"/>
        </a:spcBef>
        <a:spcAft>
          <a:spcPct val="0"/>
        </a:spcAft>
        <a:buChar char="•"/>
        <a:defRPr sz="2000">
          <a:solidFill>
            <a:srgbClr val="EDEDED"/>
          </a:solidFill>
          <a:latin typeface="+mn-lt"/>
          <a:ea typeface="+mn-ea"/>
        </a:defRPr>
      </a:lvl3pPr>
      <a:lvl4pPr marL="1568450" indent="-223838" algn="l" defTabSz="895350" rtl="0" eaLnBrk="0" fontAlgn="base" hangingPunct="0">
        <a:lnSpc>
          <a:spcPts val="3238"/>
        </a:lnSpc>
        <a:spcBef>
          <a:spcPct val="0"/>
        </a:spcBef>
        <a:spcAft>
          <a:spcPct val="0"/>
        </a:spcAft>
        <a:buFont typeface="Times" pitchFamily="18" charset="0"/>
        <a:buChar char="•"/>
        <a:defRPr sz="2000" i="1">
          <a:solidFill>
            <a:srgbClr val="EDEDED"/>
          </a:solidFill>
          <a:latin typeface="+mn-lt"/>
          <a:ea typeface="+mn-ea"/>
        </a:defRPr>
      </a:lvl4pPr>
      <a:lvl5pPr marL="2016125" indent="-223838" algn="l" defTabSz="895350" rtl="0" eaLnBrk="0" fontAlgn="base" hangingPunct="0">
        <a:lnSpc>
          <a:spcPts val="3238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5pPr>
      <a:lvl6pPr marL="2473325" indent="-223838" algn="l" defTabSz="895350" rtl="0" eaLnBrk="1" fontAlgn="base" hangingPunct="1">
        <a:lnSpc>
          <a:spcPts val="3238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30525" indent="-223838" algn="l" defTabSz="895350" rtl="0" eaLnBrk="1" fontAlgn="base" hangingPunct="1">
        <a:lnSpc>
          <a:spcPts val="3238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387725" indent="-223838" algn="l" defTabSz="895350" rtl="0" eaLnBrk="1" fontAlgn="base" hangingPunct="1">
        <a:lnSpc>
          <a:spcPts val="3238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44925" indent="-223838" algn="l" defTabSz="895350" rtl="0" eaLnBrk="1" fontAlgn="base" hangingPunct="1">
        <a:lnSpc>
          <a:spcPts val="3238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uisartys.n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tiz.nl/module/360/1110/Rapport_eHealth-monitor_2014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tiz.nl/module/360/1110/Rapport_eHealth-monitor_2014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rgstandaarden.nl/" TargetMode="External"/><Relationship Id="rId2" Type="http://schemas.openxmlformats.org/officeDocument/2006/relationships/hyperlink" Target="http://www.parkinsonnet.nl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mail@guusschrijvers.n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usschrijvers.nl/" TargetMode="External"/><Relationship Id="rId2" Type="http://schemas.openxmlformats.org/officeDocument/2006/relationships/hyperlink" Target="mailto:mail@guusschrijvers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witter.com/GuusSchrijv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vel.nl/sites/default/files/bestanden/Rapport-overzichtsstudie-%20%20%20%20%20%20%20%20%20eerste%20lijn.pdf" TargetMode="External"/><Relationship Id="rId2" Type="http://schemas.openxmlformats.org/officeDocument/2006/relationships/hyperlink" Target="http://www.tkv2022.n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4513" y="1847850"/>
            <a:ext cx="7729537" cy="1800225"/>
          </a:xfrm>
        </p:spPr>
        <p:txBody>
          <a:bodyPr/>
          <a:lstStyle/>
          <a:p>
            <a:r>
              <a:rPr lang="nl-NL" b="0" dirty="0" smtClean="0">
                <a:solidFill>
                  <a:schemeClr val="bg1"/>
                </a:solidFill>
              </a:rPr>
              <a:t>De doorontwikkeling van functionaliteiten van het LSP: een aftrap</a:t>
            </a:r>
            <a:endParaRPr lang="nl-NL" b="0" dirty="0" smtClean="0">
              <a:solidFill>
                <a:schemeClr val="bg1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Lezing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op </a:t>
            </a:r>
            <a:r>
              <a:rPr lang="en-US" sz="2400" dirty="0" err="1" smtClean="0">
                <a:solidFill>
                  <a:srgbClr val="FFFFFF"/>
                </a:solidFill>
              </a:rPr>
              <a:t>woensdag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1 </a:t>
            </a:r>
            <a:r>
              <a:rPr lang="en-US" sz="2400" dirty="0" err="1" smtClean="0">
                <a:solidFill>
                  <a:srgbClr val="FFFFFF"/>
                </a:solidFill>
              </a:rPr>
              <a:t>juli</a:t>
            </a:r>
            <a:r>
              <a:rPr lang="en-US" sz="2400" dirty="0" smtClean="0">
                <a:solidFill>
                  <a:srgbClr val="FFFFFF"/>
                </a:solidFill>
              </a:rPr>
              <a:t> 2015 te </a:t>
            </a:r>
            <a:r>
              <a:rPr lang="en-US" sz="2400" dirty="0" err="1" smtClean="0">
                <a:solidFill>
                  <a:srgbClr val="FFFFFF"/>
                </a:solidFill>
              </a:rPr>
              <a:t>Harderwijk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bij</a:t>
            </a:r>
            <a:r>
              <a:rPr lang="en-US" sz="2400" dirty="0" smtClean="0">
                <a:solidFill>
                  <a:srgbClr val="FFFFFF"/>
                </a:solidFill>
              </a:rPr>
              <a:t> de </a:t>
            </a:r>
            <a:r>
              <a:rPr lang="en-US" sz="2400" dirty="0" err="1" smtClean="0">
                <a:solidFill>
                  <a:srgbClr val="FFFFFF"/>
                </a:solidFill>
              </a:rPr>
              <a:t>Vereniging</a:t>
            </a:r>
            <a:r>
              <a:rPr lang="en-US" sz="2400" dirty="0" smtClean="0">
                <a:solidFill>
                  <a:srgbClr val="FFFFFF"/>
                </a:solidFill>
              </a:rPr>
              <a:t> van </a:t>
            </a:r>
            <a:r>
              <a:rPr lang="en-US" sz="2400" dirty="0" err="1" smtClean="0">
                <a:solidFill>
                  <a:srgbClr val="FFFFFF"/>
                </a:solidFill>
              </a:rPr>
              <a:t>Zorgaanbieders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voor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Zorgcommunicatie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 health monitor 2014: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zorggebruiker duidelijk wat al kan</a:t>
            </a:r>
          </a:p>
          <a:p>
            <a:r>
              <a:rPr lang="nl-NL" dirty="0" smtClean="0"/>
              <a:t>Online dossierinzage aan patiënten</a:t>
            </a:r>
          </a:p>
          <a:p>
            <a:r>
              <a:rPr lang="nl-NL" dirty="0" err="1" smtClean="0"/>
              <a:t>Één</a:t>
            </a:r>
            <a:r>
              <a:rPr lang="nl-NL" dirty="0" smtClean="0"/>
              <a:t> dossier als eindpunt</a:t>
            </a:r>
          </a:p>
          <a:p>
            <a:r>
              <a:rPr lang="nl-NL" dirty="0" smtClean="0"/>
              <a:t>Toon meerwaarde</a:t>
            </a:r>
          </a:p>
          <a:p>
            <a:r>
              <a:rPr lang="nl-NL" dirty="0" smtClean="0"/>
              <a:t>Twijfel over blue </a:t>
            </a:r>
            <a:r>
              <a:rPr lang="nl-NL" dirty="0" smtClean="0"/>
              <a:t>button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96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Digitalisering leidt tot grote veranderingen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Minder noodzaak tot geografische en gelijktijdige samenwerking</a:t>
            </a:r>
          </a:p>
          <a:p>
            <a:r>
              <a:rPr lang="nl-NL" dirty="0" smtClean="0"/>
              <a:t>Diagnostiek op afstand</a:t>
            </a:r>
          </a:p>
          <a:p>
            <a:r>
              <a:rPr lang="nl-NL" dirty="0" smtClean="0"/>
              <a:t>Elektronisch inzagerecht voor patiënten</a:t>
            </a:r>
          </a:p>
          <a:p>
            <a:r>
              <a:rPr lang="nl-NL" dirty="0" smtClean="0"/>
              <a:t>M-health: </a:t>
            </a:r>
            <a:r>
              <a:rPr lang="nl-NL" dirty="0" err="1" smtClean="0"/>
              <a:t>app’s</a:t>
            </a:r>
            <a:r>
              <a:rPr lang="nl-NL" dirty="0" smtClean="0"/>
              <a:t> zijn nog niet intelligent genoeg</a:t>
            </a:r>
          </a:p>
          <a:p>
            <a:r>
              <a:rPr lang="nl-NL" dirty="0" smtClean="0"/>
              <a:t>M-health: </a:t>
            </a:r>
            <a:r>
              <a:rPr lang="nl-NL" dirty="0" err="1" smtClean="0"/>
              <a:t>app’s</a:t>
            </a:r>
            <a:r>
              <a:rPr lang="nl-NL" dirty="0" smtClean="0"/>
              <a:t> </a:t>
            </a:r>
            <a:r>
              <a:rPr lang="nl-NL" dirty="0" smtClean="0"/>
              <a:t>zijn </a:t>
            </a:r>
            <a:r>
              <a:rPr lang="nl-NL" dirty="0" smtClean="0"/>
              <a:t>nog te veel hebbedingetjes</a:t>
            </a:r>
          </a:p>
          <a:p>
            <a:r>
              <a:rPr lang="nl-NL" dirty="0" smtClean="0"/>
              <a:t>Big data revolutie</a:t>
            </a:r>
          </a:p>
          <a:p>
            <a:r>
              <a:rPr lang="nl-NL" dirty="0" smtClean="0"/>
              <a:t>Maar arts wordt niet </a:t>
            </a:r>
            <a:r>
              <a:rPr lang="nl-NL" dirty="0" smtClean="0"/>
              <a:t>overbodig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925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van de voordracht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Ontwikkelingen </a:t>
            </a:r>
            <a:r>
              <a:rPr lang="nl-NL" b="1" dirty="0">
                <a:solidFill>
                  <a:srgbClr val="FFFF00"/>
                </a:solidFill>
              </a:rPr>
              <a:t>tot nu </a:t>
            </a:r>
            <a:r>
              <a:rPr lang="nl-NL" b="1" dirty="0" smtClean="0">
                <a:solidFill>
                  <a:srgbClr val="FFFF00"/>
                </a:solidFill>
              </a:rPr>
              <a:t>toe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 algemene theorie van de digitalisering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Actuele digitale ontwikkelingen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Conclusie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7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van de voordracht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Ontwikkelingen </a:t>
            </a:r>
            <a:r>
              <a:rPr lang="nl-NL" b="1" dirty="0">
                <a:solidFill>
                  <a:srgbClr val="FFFF00"/>
                </a:solidFill>
              </a:rPr>
              <a:t>tot nu </a:t>
            </a:r>
            <a:r>
              <a:rPr lang="nl-NL" b="1" dirty="0" smtClean="0">
                <a:solidFill>
                  <a:srgbClr val="FFFF00"/>
                </a:solidFill>
              </a:rPr>
              <a:t>toe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De algemene theorie van de digitalisering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Actuele digitale ontwikkelingen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Conclusie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7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Triple </a:t>
            </a:r>
            <a:r>
              <a:rPr lang="nl-NL" dirty="0" err="1" smtClean="0"/>
              <a:t>Aim</a:t>
            </a:r>
            <a:r>
              <a:rPr lang="nl-NL" dirty="0" smtClean="0"/>
              <a:t> voor software bouwers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Een betere gezondheid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Een hogere kwaliteit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Gelijk blijvende kosten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Geldt voor alle partijen</a:t>
            </a:r>
          </a:p>
          <a:p>
            <a:pPr marL="0" indent="0">
              <a:buNone/>
            </a:pPr>
            <a:r>
              <a:rPr lang="nl-NL" dirty="0" smtClean="0"/>
              <a:t>Geldt als basis voor Cappuccinomodel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35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C:\Users\ajpschrijvers\Documents\Boek\Afbeeldingen\Afbeeldingen hoofdstuk 1\Afbeelding 1.2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2089468"/>
            <a:ext cx="3276600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jpschrijvers\Documents\Boek\Afbeeldingen\Afbeeldingen hoofdstuk 1\Afbeelding 1.3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277478"/>
            <a:ext cx="3733800" cy="276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Cappuccinomodel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Populatiegebonden</a:t>
            </a:r>
            <a:r>
              <a:rPr lang="nl-NL" dirty="0" smtClean="0"/>
              <a:t> bekostiging van zorginstellingen en professionals (de koffie: 85%)</a:t>
            </a:r>
          </a:p>
          <a:p>
            <a:r>
              <a:rPr lang="nl-NL" dirty="0" smtClean="0"/>
              <a:t>Een laag volumentarief (de melk,10%)</a:t>
            </a:r>
          </a:p>
          <a:p>
            <a:r>
              <a:rPr lang="nl-NL" dirty="0" smtClean="0"/>
              <a:t>Een innovatietarief (het toefje schuim, 5%)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Gericht op het realiseren van </a:t>
            </a:r>
            <a:r>
              <a:rPr lang="nl-NL" dirty="0" err="1" smtClean="0"/>
              <a:t>TripleAim</a:t>
            </a:r>
            <a:r>
              <a:rPr lang="nl-NL" dirty="0" smtClean="0"/>
              <a:t>:</a:t>
            </a:r>
          </a:p>
          <a:p>
            <a:r>
              <a:rPr lang="nl-NL" dirty="0" smtClean="0"/>
              <a:t>Betere gezondheid</a:t>
            </a:r>
          </a:p>
          <a:p>
            <a:r>
              <a:rPr lang="nl-NL" dirty="0" smtClean="0"/>
              <a:t>Meer kwaliteit van zorg</a:t>
            </a:r>
          </a:p>
          <a:p>
            <a:r>
              <a:rPr lang="nl-NL" dirty="0" smtClean="0"/>
              <a:t>Gelijk blijvende kosten</a:t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89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voorbeeld uit de huisartsenzorg: digitalisering van de huisartsenpraktijk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Online afspraken maken</a:t>
            </a:r>
          </a:p>
          <a:p>
            <a:r>
              <a:rPr lang="nl-NL" dirty="0" smtClean="0"/>
              <a:t>Pre-consult</a:t>
            </a:r>
          </a:p>
          <a:p>
            <a:r>
              <a:rPr lang="nl-NL" dirty="0" smtClean="0"/>
              <a:t>E-consult</a:t>
            </a:r>
          </a:p>
          <a:p>
            <a:r>
              <a:rPr lang="nl-NL" dirty="0" smtClean="0"/>
              <a:t>Digitale wachtkamer </a:t>
            </a:r>
          </a:p>
          <a:p>
            <a:r>
              <a:rPr lang="nl-NL" dirty="0" smtClean="0"/>
              <a:t>Sms </a:t>
            </a:r>
            <a:r>
              <a:rPr lang="nl-NL" dirty="0" err="1" smtClean="0"/>
              <a:t>attendering</a:t>
            </a:r>
            <a:r>
              <a:rPr lang="nl-NL" dirty="0" smtClean="0"/>
              <a:t> bij therapie-ontrouw </a:t>
            </a:r>
          </a:p>
          <a:p>
            <a:r>
              <a:rPr lang="nl-NL" dirty="0" smtClean="0"/>
              <a:t>Screen-</a:t>
            </a:r>
            <a:r>
              <a:rPr lang="nl-NL" dirty="0" err="1" smtClean="0"/>
              <a:t>to</a:t>
            </a:r>
            <a:r>
              <a:rPr lang="nl-NL" dirty="0" smtClean="0"/>
              <a:t>-screen contact</a:t>
            </a:r>
          </a:p>
          <a:p>
            <a:r>
              <a:rPr lang="nl-NL" dirty="0" err="1" smtClean="0"/>
              <a:t>Telemonitoring</a:t>
            </a:r>
            <a:r>
              <a:rPr lang="nl-NL" dirty="0" smtClean="0"/>
              <a:t> bij bv COPD patiënten</a:t>
            </a:r>
          </a:p>
          <a:p>
            <a:r>
              <a:rPr lang="nl-NL" dirty="0" smtClean="0"/>
              <a:t>Gezondheidseducatie via bv </a:t>
            </a:r>
            <a:r>
              <a:rPr lang="nl-NL" dirty="0" smtClean="0">
                <a:hlinkClick r:id="rId2"/>
              </a:rPr>
              <a:t>www.thuisarts.nl</a:t>
            </a:r>
            <a:r>
              <a:rPr lang="nl-NL" dirty="0" smtClean="0"/>
              <a:t> </a:t>
            </a:r>
          </a:p>
          <a:p>
            <a:r>
              <a:rPr lang="nl-NL" dirty="0" smtClean="0"/>
              <a:t>Elektronische inzage van eigen dossier door patiënt</a:t>
            </a:r>
          </a:p>
          <a:p>
            <a:r>
              <a:rPr lang="nl-NL" dirty="0" smtClean="0"/>
              <a:t>Bijhouden van eigen gezondheid (</a:t>
            </a:r>
            <a:r>
              <a:rPr lang="nl-NL" dirty="0" err="1" smtClean="0"/>
              <a:t>quantified</a:t>
            </a:r>
            <a:r>
              <a:rPr lang="nl-NL" dirty="0" smtClean="0"/>
              <a:t> </a:t>
            </a:r>
            <a:r>
              <a:rPr lang="nl-NL" dirty="0" err="1" smtClean="0"/>
              <a:t>self</a:t>
            </a:r>
            <a:r>
              <a:rPr lang="nl-NL" dirty="0" smtClean="0"/>
              <a:t>) door </a:t>
            </a:r>
            <a:r>
              <a:rPr lang="nl-NL" dirty="0" err="1" smtClean="0"/>
              <a:t>patient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6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Cappuccinomodel voor huisartsenzorg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Populatiegebonden</a:t>
            </a:r>
            <a:r>
              <a:rPr lang="nl-NL" dirty="0" smtClean="0"/>
              <a:t> bekostiging (ca. 85%)</a:t>
            </a:r>
          </a:p>
          <a:p>
            <a:endParaRPr lang="nl-NL" dirty="0"/>
          </a:p>
          <a:p>
            <a:r>
              <a:rPr lang="nl-NL" dirty="0" smtClean="0"/>
              <a:t>Laag volumentarief (ca. 10%)</a:t>
            </a:r>
          </a:p>
          <a:p>
            <a:endParaRPr lang="nl-NL" dirty="0"/>
          </a:p>
          <a:p>
            <a:r>
              <a:rPr lang="nl-NL" dirty="0"/>
              <a:t>B</a:t>
            </a:r>
            <a:r>
              <a:rPr lang="nl-NL" dirty="0" smtClean="0"/>
              <a:t>ijdrage op basis van business case ter dekking van transformatiekosten (</a:t>
            </a:r>
            <a:r>
              <a:rPr lang="nl-NL" dirty="0" err="1" smtClean="0"/>
              <a:t>ca</a:t>
            </a:r>
            <a:r>
              <a:rPr lang="nl-NL" dirty="0" smtClean="0"/>
              <a:t> 5%)</a:t>
            </a:r>
          </a:p>
          <a:p>
            <a:pPr marL="0" indent="0">
              <a:buNone/>
            </a:pPr>
            <a:r>
              <a:rPr lang="nl-NL" dirty="0" smtClean="0"/>
              <a:t>Randvoorwaarden (onder andere):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Parallelle innovatie van zorg, ICT en tarieven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Goede registratie van zorgverlening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Goede, storingsvrije hardware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Veilige, snelle verbindingen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2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Let wel: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Toevoeging aan de bestaande mogelijkheden: geen vervanging</a:t>
            </a:r>
          </a:p>
          <a:p>
            <a:r>
              <a:rPr lang="nl-NL" sz="1800" dirty="0"/>
              <a:t>7 tot 13% van de huisartsen heeft enkele </a:t>
            </a:r>
            <a:r>
              <a:rPr lang="nl-NL" sz="1800" dirty="0" smtClean="0"/>
              <a:t>mogelijkheden*</a:t>
            </a:r>
            <a:endParaRPr lang="nl-NL" sz="1800" dirty="0"/>
          </a:p>
          <a:p>
            <a:r>
              <a:rPr lang="nl-NL" sz="1800" dirty="0" smtClean="0"/>
              <a:t>70</a:t>
            </a:r>
            <a:r>
              <a:rPr lang="nl-NL" sz="1800" dirty="0"/>
              <a:t>% </a:t>
            </a:r>
            <a:r>
              <a:rPr lang="nl-NL" sz="1800" dirty="0" smtClean="0"/>
              <a:t>van patiënten gebruikt </a:t>
            </a:r>
            <a:r>
              <a:rPr lang="nl-NL" sz="1800" dirty="0"/>
              <a:t>dit na enkele jaren bij Kaiser </a:t>
            </a:r>
            <a:r>
              <a:rPr lang="nl-NL" sz="1800" dirty="0" smtClean="0"/>
              <a:t>Permanente**</a:t>
            </a:r>
            <a:endParaRPr lang="nl-NL" sz="1800" dirty="0"/>
          </a:p>
          <a:p>
            <a:r>
              <a:rPr lang="nl-NL" sz="1800" dirty="0"/>
              <a:t>Geleidelijke invoering van deze innovatie</a:t>
            </a:r>
          </a:p>
          <a:p>
            <a:r>
              <a:rPr lang="nl-NL" sz="1800" dirty="0" smtClean="0"/>
              <a:t>Meer geld bij gebruik IT</a:t>
            </a:r>
            <a:r>
              <a:rPr lang="nl-NL" sz="1800" dirty="0" smtClean="0"/>
              <a:t>***</a:t>
            </a:r>
            <a:endParaRPr lang="nl-NL" sz="1800" dirty="0"/>
          </a:p>
          <a:p>
            <a:pPr marL="0" indent="0">
              <a:buNone/>
            </a:pPr>
            <a:endParaRPr lang="nl-NL" sz="1400" i="1" dirty="0" smtClean="0"/>
          </a:p>
          <a:p>
            <a:pPr marL="0" indent="0">
              <a:buNone/>
            </a:pPr>
            <a:r>
              <a:rPr lang="nl-NL" sz="1050" i="1" dirty="0" smtClean="0"/>
              <a:t>*Op naar meerwaarde, E-health monitor 2014, </a:t>
            </a:r>
            <a:r>
              <a:rPr lang="nl-NL" sz="1050" i="1" dirty="0" err="1" smtClean="0"/>
              <a:t>Nictiz</a:t>
            </a:r>
            <a:r>
              <a:rPr lang="nl-NL" sz="1050" i="1" dirty="0" smtClean="0"/>
              <a:t>/</a:t>
            </a:r>
            <a:r>
              <a:rPr lang="nl-NL" sz="1050" i="1" dirty="0" err="1" smtClean="0"/>
              <a:t>Nivel</a:t>
            </a:r>
            <a:r>
              <a:rPr lang="nl-NL" sz="1050" i="1" dirty="0" smtClean="0"/>
              <a:t>. </a:t>
            </a:r>
            <a:r>
              <a:rPr lang="nl-NL" sz="1050" i="1" dirty="0"/>
              <a:t>2014 geraadpleegd </a:t>
            </a:r>
            <a:r>
              <a:rPr lang="nl-NL" sz="1050" i="1" dirty="0" smtClean="0"/>
              <a:t>op 30 oktober via </a:t>
            </a:r>
            <a:r>
              <a:rPr lang="nl-NL" sz="1050" i="1" dirty="0">
                <a:hlinkClick r:id="rId2"/>
              </a:rPr>
              <a:t>http://</a:t>
            </a:r>
            <a:r>
              <a:rPr lang="nl-NL" sz="1050" i="1" dirty="0" smtClean="0">
                <a:hlinkClick r:id="rId2"/>
              </a:rPr>
              <a:t>www.nictiz.nl/module/360/1110/Rapport_eHealth-monitor_2014.pdf</a:t>
            </a:r>
            <a:r>
              <a:rPr lang="nl-NL" sz="1050" i="1" dirty="0" smtClean="0"/>
              <a:t>  </a:t>
            </a:r>
          </a:p>
          <a:p>
            <a:pPr marL="0" indent="0">
              <a:buNone/>
            </a:pPr>
            <a:r>
              <a:rPr lang="nl-NL" sz="1050" i="1" dirty="0" smtClean="0"/>
              <a:t>**</a:t>
            </a:r>
            <a:r>
              <a:rPr lang="en-US" sz="1050" i="1" dirty="0"/>
              <a:t>Pearl R., Kaiser Permanente Northern California: Current experiences with internet, mobile, and video technologies, Health </a:t>
            </a:r>
            <a:r>
              <a:rPr lang="en-US" sz="1050" i="1" dirty="0" err="1"/>
              <a:t>Aff</a:t>
            </a:r>
            <a:r>
              <a:rPr lang="en-US" sz="1050" i="1" dirty="0"/>
              <a:t> (Millwood) 2014; 33(2): 251-7</a:t>
            </a:r>
            <a:r>
              <a:rPr lang="en-US" sz="1050" i="1" dirty="0" smtClean="0"/>
              <a:t>.</a:t>
            </a:r>
          </a:p>
          <a:p>
            <a:pPr marL="0" indent="0">
              <a:buNone/>
            </a:pPr>
            <a:r>
              <a:rPr lang="nl-NL" sz="1050" i="1" dirty="0" smtClean="0"/>
              <a:t>***http</a:t>
            </a:r>
            <a:r>
              <a:rPr lang="nl-NL" sz="1050" i="1" dirty="0"/>
              <a:t>://</a:t>
            </a:r>
            <a:r>
              <a:rPr lang="nl-NL" sz="1050" i="1" dirty="0" smtClean="0"/>
              <a:t>www.healthit.gov/providers-professionals/meaningful-use-definition-objectives    </a:t>
            </a:r>
            <a:endParaRPr lang="nl-NL" sz="1050" i="1" dirty="0"/>
          </a:p>
        </p:txBody>
      </p:sp>
    </p:spTree>
    <p:extLst>
      <p:ext uri="{BB962C8B-B14F-4D97-AF65-F5344CB8AC3E}">
        <p14:creationId xmlns:p14="http://schemas.microsoft.com/office/powerpoint/2010/main" val="24415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van de voordracht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Ontwikkelingen </a:t>
            </a:r>
            <a:r>
              <a:rPr lang="nl-NL" dirty="0"/>
              <a:t>tot nu </a:t>
            </a:r>
            <a:r>
              <a:rPr lang="nl-NL" dirty="0" smtClean="0"/>
              <a:t>toe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 algemene theorie van de digitalisering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Actuele digitale ontwikkelingen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Conclusie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2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Let wel: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Toevoeging aan de bestaande mogelijkheden: geen vervanging</a:t>
            </a:r>
          </a:p>
          <a:p>
            <a:r>
              <a:rPr lang="nl-NL" sz="1800" dirty="0"/>
              <a:t>7 tot 13% van de huisartsen heeft enkele </a:t>
            </a:r>
            <a:r>
              <a:rPr lang="nl-NL" sz="1800" dirty="0" smtClean="0"/>
              <a:t>mogelijkheden*</a:t>
            </a:r>
            <a:endParaRPr lang="nl-NL" sz="1800" dirty="0"/>
          </a:p>
          <a:p>
            <a:r>
              <a:rPr lang="nl-NL" sz="1800" dirty="0" smtClean="0"/>
              <a:t>70</a:t>
            </a:r>
            <a:r>
              <a:rPr lang="nl-NL" sz="1800" dirty="0"/>
              <a:t>% </a:t>
            </a:r>
            <a:r>
              <a:rPr lang="nl-NL" sz="1800" dirty="0" smtClean="0"/>
              <a:t>van patiënten gebruikt </a:t>
            </a:r>
            <a:r>
              <a:rPr lang="nl-NL" sz="1800" dirty="0"/>
              <a:t>dit na enkele jaren bij Kaiser </a:t>
            </a:r>
            <a:r>
              <a:rPr lang="nl-NL" sz="1800" dirty="0" smtClean="0"/>
              <a:t>Permanente**</a:t>
            </a:r>
            <a:endParaRPr lang="nl-NL" sz="1800" dirty="0"/>
          </a:p>
          <a:p>
            <a:r>
              <a:rPr lang="nl-NL" sz="1800" dirty="0"/>
              <a:t>Geleidelijke invoering van deze innovatie</a:t>
            </a:r>
          </a:p>
          <a:p>
            <a:r>
              <a:rPr lang="nl-NL" sz="1800" dirty="0"/>
              <a:t>Niet alleen geld voor </a:t>
            </a:r>
            <a:r>
              <a:rPr lang="nl-NL" sz="1800" dirty="0" smtClean="0"/>
              <a:t>IT***</a:t>
            </a:r>
            <a:endParaRPr lang="nl-NL" sz="1800" dirty="0"/>
          </a:p>
          <a:p>
            <a:pPr marL="0" indent="0">
              <a:buNone/>
            </a:pPr>
            <a:endParaRPr lang="nl-NL" sz="1400" i="1" dirty="0" smtClean="0"/>
          </a:p>
          <a:p>
            <a:pPr marL="0" indent="0">
              <a:buNone/>
            </a:pPr>
            <a:r>
              <a:rPr lang="nl-NL" sz="1050" i="1" dirty="0" smtClean="0"/>
              <a:t>*Op naar meerwaarde, E-health monitor 2014, </a:t>
            </a:r>
            <a:r>
              <a:rPr lang="nl-NL" sz="1050" i="1" dirty="0" err="1" smtClean="0"/>
              <a:t>Nictiz</a:t>
            </a:r>
            <a:r>
              <a:rPr lang="nl-NL" sz="1050" i="1" dirty="0" smtClean="0"/>
              <a:t>/</a:t>
            </a:r>
            <a:r>
              <a:rPr lang="nl-NL" sz="1050" i="1" dirty="0" err="1" smtClean="0"/>
              <a:t>Nivel</a:t>
            </a:r>
            <a:r>
              <a:rPr lang="nl-NL" sz="1050" i="1" dirty="0" smtClean="0"/>
              <a:t>. </a:t>
            </a:r>
            <a:r>
              <a:rPr lang="nl-NL" sz="1050" i="1" dirty="0"/>
              <a:t>2014 geraadpleegd </a:t>
            </a:r>
            <a:r>
              <a:rPr lang="nl-NL" sz="1050" i="1" dirty="0" smtClean="0"/>
              <a:t>op 30 oktober via </a:t>
            </a:r>
            <a:r>
              <a:rPr lang="nl-NL" sz="1050" i="1" dirty="0">
                <a:hlinkClick r:id="rId2"/>
              </a:rPr>
              <a:t>http://</a:t>
            </a:r>
            <a:r>
              <a:rPr lang="nl-NL" sz="1050" i="1" dirty="0" smtClean="0">
                <a:hlinkClick r:id="rId2"/>
              </a:rPr>
              <a:t>www.nictiz.nl/module/360/1110/Rapport_eHealth-monitor_2014.pdf</a:t>
            </a:r>
            <a:r>
              <a:rPr lang="nl-NL" sz="1050" i="1" dirty="0" smtClean="0"/>
              <a:t>  </a:t>
            </a:r>
          </a:p>
          <a:p>
            <a:pPr marL="0" indent="0">
              <a:buNone/>
            </a:pPr>
            <a:r>
              <a:rPr lang="nl-NL" sz="1050" i="1" dirty="0" smtClean="0"/>
              <a:t>**</a:t>
            </a:r>
            <a:r>
              <a:rPr lang="en-US" sz="1050" i="1" dirty="0"/>
              <a:t>Pearl R., Kaiser Permanente Northern California: Current experiences with internet, mobile, and video technologies, Health </a:t>
            </a:r>
            <a:r>
              <a:rPr lang="en-US" sz="1050" i="1" dirty="0" err="1"/>
              <a:t>Aff</a:t>
            </a:r>
            <a:r>
              <a:rPr lang="en-US" sz="1050" i="1" dirty="0"/>
              <a:t> (Millwood) 2014; 33(2): 251-7</a:t>
            </a:r>
            <a:r>
              <a:rPr lang="en-US" sz="1050" i="1" dirty="0" smtClean="0"/>
              <a:t>.</a:t>
            </a:r>
          </a:p>
          <a:p>
            <a:pPr marL="0" indent="0">
              <a:buNone/>
            </a:pPr>
            <a:r>
              <a:rPr lang="nl-NL" sz="1050" i="1" dirty="0" smtClean="0"/>
              <a:t>***http</a:t>
            </a:r>
            <a:r>
              <a:rPr lang="nl-NL" sz="1050" i="1" dirty="0"/>
              <a:t>://</a:t>
            </a:r>
            <a:r>
              <a:rPr lang="nl-NL" sz="1050" i="1" dirty="0" smtClean="0"/>
              <a:t>www.healthit.gov/providers-professionals/meaningful-use-definition-objectives    </a:t>
            </a:r>
            <a:endParaRPr lang="nl-NL" sz="1050" i="1" dirty="0"/>
          </a:p>
        </p:txBody>
      </p:sp>
    </p:spTree>
    <p:extLst>
      <p:ext uri="{BB962C8B-B14F-4D97-AF65-F5344CB8AC3E}">
        <p14:creationId xmlns:p14="http://schemas.microsoft.com/office/powerpoint/2010/main" val="31027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nog meer theorie …..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Wet van </a:t>
            </a:r>
            <a:r>
              <a:rPr lang="nl-NL" dirty="0" err="1" smtClean="0"/>
              <a:t>Christensen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01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95" y="1128489"/>
            <a:ext cx="360969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2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Drie thema’s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De </a:t>
            </a:r>
            <a:r>
              <a:rPr lang="nl-NL" dirty="0" err="1" smtClean="0"/>
              <a:t>disruptieve</a:t>
            </a:r>
            <a:r>
              <a:rPr lang="nl-NL" dirty="0" smtClean="0"/>
              <a:t> </a:t>
            </a:r>
            <a:r>
              <a:rPr lang="nl-NL" dirty="0"/>
              <a:t>innovatie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Ziekenhuis in drieën splitsen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Zorginnovatie = digitale innovatie = financiële innovatie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52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disruptieve</a:t>
            </a:r>
            <a:r>
              <a:rPr lang="nl-NL" dirty="0" smtClean="0"/>
              <a:t> innovatie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Schumpeter</a:t>
            </a:r>
            <a:r>
              <a:rPr lang="nl-NL" dirty="0" smtClean="0"/>
              <a:t>/</a:t>
            </a:r>
            <a:r>
              <a:rPr lang="nl-NL" dirty="0" err="1" smtClean="0"/>
              <a:t>Kondratiev</a:t>
            </a:r>
            <a:r>
              <a:rPr lang="nl-NL" dirty="0" smtClean="0"/>
              <a:t>: grote </a:t>
            </a:r>
            <a:r>
              <a:rPr lang="nl-NL" dirty="0"/>
              <a:t>w</a:t>
            </a:r>
            <a:r>
              <a:rPr lang="nl-NL" dirty="0" smtClean="0"/>
              <a:t>ereldwijde veranderingen</a:t>
            </a:r>
          </a:p>
          <a:p>
            <a:r>
              <a:rPr lang="nl-NL" dirty="0" smtClean="0"/>
              <a:t>Eens in de vijftig jaar</a:t>
            </a:r>
          </a:p>
          <a:p>
            <a:r>
              <a:rPr lang="nl-NL" dirty="0" smtClean="0"/>
              <a:t>Gehele bedrijfstakken verdwijnen</a:t>
            </a:r>
          </a:p>
          <a:p>
            <a:r>
              <a:rPr lang="nl-NL" dirty="0" smtClean="0"/>
              <a:t>Lakenindustrie in Leiden</a:t>
            </a:r>
          </a:p>
          <a:p>
            <a:r>
              <a:rPr lang="nl-NL" dirty="0" smtClean="0"/>
              <a:t>VOC gaat ten onder</a:t>
            </a:r>
          </a:p>
          <a:p>
            <a:r>
              <a:rPr lang="nl-NL" dirty="0" smtClean="0"/>
              <a:t>Komst elektriciteit</a:t>
            </a:r>
          </a:p>
          <a:p>
            <a:r>
              <a:rPr lang="nl-NL" dirty="0" smtClean="0"/>
              <a:t>Komst internet</a:t>
            </a:r>
          </a:p>
          <a:p>
            <a:r>
              <a:rPr lang="nl-NL" dirty="0" smtClean="0"/>
              <a:t>Ontcijfering van het genoom</a:t>
            </a:r>
          </a:p>
          <a:p>
            <a:r>
              <a:rPr lang="nl-NL" dirty="0" smtClean="0"/>
              <a:t>Marktwerking maakt </a:t>
            </a:r>
            <a:r>
              <a:rPr lang="nl-NL" dirty="0" err="1" smtClean="0"/>
              <a:t>disruptive</a:t>
            </a:r>
            <a:r>
              <a:rPr lang="nl-NL" dirty="0" smtClean="0"/>
              <a:t> </a:t>
            </a:r>
            <a:r>
              <a:rPr lang="nl-NL" dirty="0" err="1" smtClean="0"/>
              <a:t>innovation</a:t>
            </a:r>
            <a:r>
              <a:rPr lang="nl-NL" dirty="0" smtClean="0"/>
              <a:t> mogelijk, overheidssturing niet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12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driedeling van ziekenhuizen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Expertise centrum voor diagnostiek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Focuskliniek voor het doen van ingrepen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Netwerk voor patiënten met chronische aandoeningen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61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</a:t>
            </a:r>
            <a:r>
              <a:rPr lang="nl-NL" dirty="0" err="1"/>
              <a:t>P</a:t>
            </a:r>
            <a:r>
              <a:rPr lang="nl-NL" dirty="0" err="1" smtClean="0"/>
              <a:t>arkinsonnet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Beperkt aantal gemotiveerde fysiotherapeuten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Scholing aan deze fysiotherapeuten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Goede communicatie tussen “Nijmegen” en huisartsen/</a:t>
            </a:r>
            <a:r>
              <a:rPr lang="nl-NL" dirty="0" err="1" smtClean="0"/>
              <a:t>specilaisten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Vergroten van kennis bij patiënten en professionals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46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Graag digitale netwerken per chronische aandoening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kennis over MS is gering</a:t>
            </a:r>
          </a:p>
          <a:p>
            <a:r>
              <a:rPr lang="nl-NL" dirty="0" smtClean="0"/>
              <a:t>Diagnostiek vaak te laat</a:t>
            </a:r>
          </a:p>
          <a:p>
            <a:r>
              <a:rPr lang="nl-NL" dirty="0" smtClean="0"/>
              <a:t>Ook bij ziekenhuizen en specialisten loopt kennis achter</a:t>
            </a:r>
          </a:p>
          <a:p>
            <a:r>
              <a:rPr lang="nl-NL" dirty="0" smtClean="0"/>
              <a:t>Het </a:t>
            </a:r>
            <a:r>
              <a:rPr lang="nl-NL" dirty="0" err="1" smtClean="0"/>
              <a:t>chronic</a:t>
            </a:r>
            <a:r>
              <a:rPr lang="nl-NL" dirty="0" smtClean="0"/>
              <a:t> care model van Wagner toepassen</a:t>
            </a:r>
          </a:p>
          <a:p>
            <a:r>
              <a:rPr lang="nl-NL" dirty="0" smtClean="0"/>
              <a:t>Het model van </a:t>
            </a:r>
            <a:r>
              <a:rPr lang="nl-NL" dirty="0" err="1" smtClean="0"/>
              <a:t>Parkinsonnet</a:t>
            </a:r>
            <a:r>
              <a:rPr lang="nl-NL" dirty="0" smtClean="0"/>
              <a:t> toepassen</a:t>
            </a:r>
          </a:p>
          <a:p>
            <a:r>
              <a:rPr lang="nl-NL" dirty="0" smtClean="0"/>
              <a:t>Een centrale website maken. Zie </a:t>
            </a:r>
            <a:r>
              <a:rPr lang="nl-NL" dirty="0" smtClean="0">
                <a:hlinkClick r:id="rId2"/>
              </a:rPr>
              <a:t>www.parkinsonnet.nl</a:t>
            </a:r>
            <a:r>
              <a:rPr lang="nl-NL" dirty="0" smtClean="0"/>
              <a:t> </a:t>
            </a:r>
          </a:p>
          <a:p>
            <a:r>
              <a:rPr lang="nl-NL" dirty="0" smtClean="0"/>
              <a:t>Zie ook </a:t>
            </a:r>
            <a:r>
              <a:rPr lang="nl-NL" dirty="0" smtClean="0">
                <a:hlinkClick r:id="rId3"/>
              </a:rPr>
              <a:t>www.zorgstandaarden.nl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239963" y="2545130"/>
            <a:ext cx="44799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9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Patient</a:t>
            </a:r>
            <a:r>
              <a:rPr lang="nl-NL" dirty="0" smtClean="0"/>
              <a:t> Empowerment &amp; Zelfmanagement &amp; digitalisering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Men wil niet zelf digitaal registreren </a:t>
            </a:r>
          </a:p>
          <a:p>
            <a:r>
              <a:rPr lang="nl-NL" dirty="0" err="1" smtClean="0"/>
              <a:t>Motvational</a:t>
            </a:r>
            <a:r>
              <a:rPr lang="nl-NL" dirty="0" smtClean="0"/>
              <a:t> </a:t>
            </a:r>
            <a:r>
              <a:rPr lang="nl-NL" dirty="0" err="1" smtClean="0"/>
              <a:t>interviewing</a:t>
            </a:r>
            <a:r>
              <a:rPr lang="nl-NL" dirty="0" smtClean="0"/>
              <a:t> is nodig</a:t>
            </a:r>
          </a:p>
          <a:p>
            <a:r>
              <a:rPr lang="nl-NL" dirty="0" smtClean="0"/>
              <a:t>Van </a:t>
            </a:r>
            <a:r>
              <a:rPr lang="nl-NL" b="1" i="1" dirty="0" smtClean="0">
                <a:solidFill>
                  <a:srgbClr val="FFC000"/>
                </a:solidFill>
              </a:rPr>
              <a:t>zorgen voor </a:t>
            </a:r>
            <a:r>
              <a:rPr lang="nl-NL" dirty="0" smtClean="0"/>
              <a:t>naar </a:t>
            </a:r>
            <a:r>
              <a:rPr lang="nl-NL" b="1" i="1" dirty="0" smtClean="0">
                <a:solidFill>
                  <a:srgbClr val="FFC000"/>
                </a:solidFill>
              </a:rPr>
              <a:t>zorgen dat</a:t>
            </a:r>
          </a:p>
          <a:p>
            <a:r>
              <a:rPr lang="nl-NL" dirty="0" smtClean="0"/>
              <a:t>Maar zorgprofessionals zijn geen schoolmeesters</a:t>
            </a:r>
          </a:p>
          <a:p>
            <a:r>
              <a:rPr lang="nl-NL" dirty="0" smtClean="0"/>
              <a:t>Veel mensen met chronische aandoeningen zijn laag </a:t>
            </a:r>
            <a:r>
              <a:rPr lang="nl-NL" dirty="0" err="1" smtClean="0"/>
              <a:t>geletteerd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05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van de voordracht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FFFF00"/>
                </a:solidFill>
              </a:rPr>
              <a:t>Ontwikkelingen </a:t>
            </a:r>
            <a:r>
              <a:rPr lang="nl-NL" dirty="0">
                <a:solidFill>
                  <a:srgbClr val="FFFF00"/>
                </a:solidFill>
              </a:rPr>
              <a:t>tot nu </a:t>
            </a:r>
            <a:r>
              <a:rPr lang="nl-NL" dirty="0" smtClean="0">
                <a:solidFill>
                  <a:srgbClr val="FFFF00"/>
                </a:solidFill>
              </a:rPr>
              <a:t>toe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FFFF00"/>
                </a:solidFill>
              </a:rPr>
              <a:t>De algemene theorie van de digitalisering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Actuele digitale ontwikkelingen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Conclusie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7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van de voordracht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Ontwikkelingen </a:t>
            </a:r>
            <a:r>
              <a:rPr lang="nl-NL" b="1" dirty="0">
                <a:solidFill>
                  <a:srgbClr val="FFFF00"/>
                </a:solidFill>
              </a:rPr>
              <a:t>tot nu </a:t>
            </a:r>
            <a:r>
              <a:rPr lang="nl-NL" b="1" dirty="0" smtClean="0">
                <a:solidFill>
                  <a:srgbClr val="FFFF00"/>
                </a:solidFill>
              </a:rPr>
              <a:t>toe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 algemene theorie van de digitalisering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Actuele digitale ontwikkelingen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Conclusie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7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van de voordracht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Ontwikkelingen </a:t>
            </a:r>
            <a:r>
              <a:rPr lang="nl-NL" b="1" dirty="0">
                <a:solidFill>
                  <a:srgbClr val="FFFF00"/>
                </a:solidFill>
              </a:rPr>
              <a:t>tot nu </a:t>
            </a:r>
            <a:r>
              <a:rPr lang="nl-NL" b="1" dirty="0" smtClean="0">
                <a:solidFill>
                  <a:srgbClr val="FFFF00"/>
                </a:solidFill>
              </a:rPr>
              <a:t>toe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De algemene theorie van de digitalisering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Actuele digitale ontwikkelingen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Conclusie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7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Actuele ontwikkelingen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err="1" smtClean="0"/>
              <a:t>Autenticatie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Barcodering van geneesmiddelen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/>
              <a:t>Één</a:t>
            </a:r>
            <a:r>
              <a:rPr lang="nl-NL" dirty="0" smtClean="0"/>
              <a:t> standaard voor zorgaanbieders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The blue button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92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Autenticatie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Digid</a:t>
            </a:r>
            <a:r>
              <a:rPr lang="nl-NL" dirty="0" smtClean="0"/>
              <a:t> + SMS voldoet niet</a:t>
            </a:r>
          </a:p>
          <a:p>
            <a:r>
              <a:rPr lang="nl-NL" dirty="0" smtClean="0"/>
              <a:t>Geen face-</a:t>
            </a:r>
            <a:r>
              <a:rPr lang="nl-NL" dirty="0" err="1" smtClean="0"/>
              <a:t>to</a:t>
            </a:r>
            <a:r>
              <a:rPr lang="nl-NL" dirty="0" smtClean="0"/>
              <a:t>-face uitreiking van </a:t>
            </a:r>
            <a:r>
              <a:rPr lang="nl-NL" dirty="0" err="1" smtClean="0"/>
              <a:t>Digid</a:t>
            </a:r>
            <a:endParaRPr lang="nl-NL" dirty="0" smtClean="0"/>
          </a:p>
          <a:p>
            <a:r>
              <a:rPr lang="nl-NL" dirty="0" smtClean="0"/>
              <a:t>Onvoldoende </a:t>
            </a:r>
            <a:r>
              <a:rPr lang="nl-NL" dirty="0" err="1" smtClean="0"/>
              <a:t>governance</a:t>
            </a:r>
            <a:endParaRPr lang="nl-NL" dirty="0" smtClean="0"/>
          </a:p>
          <a:p>
            <a:r>
              <a:rPr lang="nl-NL" dirty="0" smtClean="0"/>
              <a:t>Geen procedures bij verlies van mobiel</a:t>
            </a:r>
          </a:p>
          <a:p>
            <a:r>
              <a:rPr lang="nl-NL" dirty="0" smtClean="0"/>
              <a:t>Vergelijk creditcard en </a:t>
            </a:r>
            <a:r>
              <a:rPr lang="nl-NL" dirty="0" err="1" smtClean="0"/>
              <a:t>Digid</a:t>
            </a:r>
            <a:endParaRPr lang="nl-NL" dirty="0" smtClean="0"/>
          </a:p>
          <a:p>
            <a:r>
              <a:rPr lang="nl-NL" dirty="0" smtClean="0"/>
              <a:t>Meeliften met Wegenverkeerswet</a:t>
            </a:r>
          </a:p>
          <a:p>
            <a:r>
              <a:rPr lang="nl-NL" dirty="0" smtClean="0"/>
              <a:t>Koppeling van </a:t>
            </a:r>
            <a:r>
              <a:rPr lang="nl-NL" dirty="0" err="1" smtClean="0"/>
              <a:t>app</a:t>
            </a:r>
            <a:r>
              <a:rPr lang="nl-NL" dirty="0" smtClean="0"/>
              <a:t> met chip in paspoort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03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Barcodering van geneesmiddelen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Gebruikelijk in USA</a:t>
            </a:r>
          </a:p>
          <a:p>
            <a:r>
              <a:rPr lang="nl-NL" dirty="0" smtClean="0"/>
              <a:t>In Nederland veel fouten met medicatie en nog steeds weinig hergebruik van informatie</a:t>
            </a:r>
          </a:p>
          <a:p>
            <a:r>
              <a:rPr lang="nl-NL" dirty="0" smtClean="0"/>
              <a:t>HIS en EPD </a:t>
            </a:r>
            <a:r>
              <a:rPr lang="nl-NL" dirty="0" err="1" smtClean="0"/>
              <a:t>salechts</a:t>
            </a:r>
            <a:r>
              <a:rPr lang="nl-NL" dirty="0" smtClean="0"/>
              <a:t> zelden gekoppeld</a:t>
            </a:r>
          </a:p>
          <a:p>
            <a:r>
              <a:rPr lang="nl-NL" dirty="0" smtClean="0"/>
              <a:t>In Sneek een proeftuin</a:t>
            </a:r>
          </a:p>
          <a:p>
            <a:r>
              <a:rPr lang="nl-NL" dirty="0" smtClean="0"/>
              <a:t>Vanuit Leiden verzet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95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Één</a:t>
            </a:r>
            <a:r>
              <a:rPr lang="nl-NL" dirty="0" smtClean="0"/>
              <a:t> standaard voor zorgaanbieders 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79" y="1272505"/>
            <a:ext cx="482453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0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XDS: </a:t>
            </a:r>
            <a:r>
              <a:rPr lang="nl-NL" dirty="0"/>
              <a:t>Cross Enterprise Document </a:t>
            </a:r>
            <a:r>
              <a:rPr lang="nl-NL" dirty="0" err="1" smtClean="0"/>
              <a:t>Sharing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/>
              <a:t>vier systeemrollen:</a:t>
            </a:r>
          </a:p>
          <a:p>
            <a:pPr marL="0" indent="0">
              <a:buNone/>
            </a:pPr>
            <a:r>
              <a:rPr lang="nl-NL" dirty="0" smtClean="0"/>
              <a:t>1.</a:t>
            </a:r>
            <a:r>
              <a:rPr lang="nl-NL" dirty="0"/>
              <a:t>	 instellingen die gegevens </a:t>
            </a:r>
            <a:r>
              <a:rPr lang="nl-NL" dirty="0" smtClean="0"/>
              <a:t>aanmelden: </a:t>
            </a:r>
            <a:r>
              <a:rPr lang="nl-NL" dirty="0" smtClean="0">
                <a:solidFill>
                  <a:srgbClr val="FFC000"/>
                </a:solidFill>
              </a:rPr>
              <a:t>document sources</a:t>
            </a:r>
            <a:r>
              <a:rPr lang="nl-NL" dirty="0" smtClean="0"/>
              <a:t>;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2.</a:t>
            </a:r>
            <a:r>
              <a:rPr lang="nl-NL" dirty="0"/>
              <a:t>	 instellingen die gegevens </a:t>
            </a:r>
            <a:r>
              <a:rPr lang="nl-NL" dirty="0" smtClean="0"/>
              <a:t>opvragen: </a:t>
            </a:r>
            <a:r>
              <a:rPr lang="nl-NL" dirty="0" smtClean="0">
                <a:solidFill>
                  <a:srgbClr val="FFC000"/>
                </a:solidFill>
              </a:rPr>
              <a:t>document </a:t>
            </a:r>
            <a:r>
              <a:rPr lang="nl-NL" dirty="0" err="1" smtClean="0">
                <a:solidFill>
                  <a:srgbClr val="FFC000"/>
                </a:solidFill>
              </a:rPr>
              <a:t>consumers</a:t>
            </a:r>
            <a:r>
              <a:rPr lang="nl-NL" dirty="0" smtClean="0">
                <a:solidFill>
                  <a:srgbClr val="FFC000"/>
                </a:solidFill>
              </a:rPr>
              <a:t>;</a:t>
            </a:r>
            <a:endParaRPr lang="nl-NL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nl-NL" dirty="0" smtClean="0"/>
              <a:t>3.</a:t>
            </a:r>
            <a:r>
              <a:rPr lang="nl-NL" dirty="0"/>
              <a:t>	 een </a:t>
            </a:r>
            <a:r>
              <a:rPr lang="nl-NL" dirty="0" smtClean="0"/>
              <a:t>gegevensopslag: </a:t>
            </a:r>
            <a:r>
              <a:rPr lang="nl-NL" dirty="0" err="1" smtClean="0">
                <a:solidFill>
                  <a:srgbClr val="FFC000"/>
                </a:solidFill>
              </a:rPr>
              <a:t>repository</a:t>
            </a:r>
            <a:r>
              <a:rPr lang="nl-NL" dirty="0" smtClean="0"/>
              <a:t>;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4. </a:t>
            </a:r>
            <a:r>
              <a:rPr lang="nl-NL" dirty="0"/>
              <a:t>	 een </a:t>
            </a:r>
            <a:r>
              <a:rPr lang="nl-NL" dirty="0" smtClean="0"/>
              <a:t>index: een </a:t>
            </a:r>
            <a:r>
              <a:rPr lang="nl-NL" dirty="0">
                <a:solidFill>
                  <a:srgbClr val="FFC000"/>
                </a:solidFill>
              </a:rPr>
              <a:t>register</a:t>
            </a:r>
            <a:r>
              <a:rPr lang="nl-NL" dirty="0"/>
              <a:t> met daarin de verwijzingen naar de plaats waar gegevens zijn </a:t>
            </a:r>
            <a:r>
              <a:rPr lang="nl-NL" dirty="0" smtClean="0"/>
              <a:t>opgeslagen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92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Blue Button: mijn tweede keus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19" y="1787525"/>
            <a:ext cx="5619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0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van de voordracht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Ontwikkelingen </a:t>
            </a:r>
            <a:r>
              <a:rPr lang="nl-NL" b="1" dirty="0">
                <a:solidFill>
                  <a:srgbClr val="FFFF00"/>
                </a:solidFill>
              </a:rPr>
              <a:t>tot nu </a:t>
            </a:r>
            <a:r>
              <a:rPr lang="nl-NL" b="1" dirty="0" smtClean="0">
                <a:solidFill>
                  <a:srgbClr val="FFFF00"/>
                </a:solidFill>
              </a:rPr>
              <a:t>toe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De algemene theorie van de digitalisering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Actuele digitale ontwikkelingen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Conclusie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7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van de voordracht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Ontwikkelingen </a:t>
            </a:r>
            <a:r>
              <a:rPr lang="nl-NL" b="1" dirty="0">
                <a:solidFill>
                  <a:srgbClr val="FFFF00"/>
                </a:solidFill>
              </a:rPr>
              <a:t>tot nu </a:t>
            </a:r>
            <a:r>
              <a:rPr lang="nl-NL" b="1" dirty="0" smtClean="0">
                <a:solidFill>
                  <a:srgbClr val="FFFF00"/>
                </a:solidFill>
              </a:rPr>
              <a:t>toe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De algemene theorie van de digitalisering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Actuele digitale ontwikkelingen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Conclusie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8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Ontwikkelingen </a:t>
            </a:r>
            <a:r>
              <a:rPr lang="nl-NL" b="1" dirty="0">
                <a:solidFill>
                  <a:srgbClr val="FFFF00"/>
                </a:solidFill>
              </a:rPr>
              <a:t>tot nu </a:t>
            </a:r>
            <a:r>
              <a:rPr lang="nl-NL" b="1" dirty="0" smtClean="0">
                <a:solidFill>
                  <a:srgbClr val="FFFF00"/>
                </a:solidFill>
              </a:rPr>
              <a:t>toe: </a:t>
            </a:r>
            <a:r>
              <a:rPr lang="nl-NL" b="1" dirty="0" smtClean="0"/>
              <a:t>men wil </a:t>
            </a:r>
            <a:r>
              <a:rPr lang="nl-NL" b="1" dirty="0" err="1" smtClean="0"/>
              <a:t>gemaksdiensten</a:t>
            </a:r>
            <a:endParaRPr lang="nl-NL" b="1" dirty="0" smtClean="0"/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De algemene theorie van de digitalisering: </a:t>
            </a:r>
            <a:r>
              <a:rPr lang="nl-NL" b="1" dirty="0" smtClean="0"/>
              <a:t>Wet van </a:t>
            </a:r>
            <a:r>
              <a:rPr lang="nl-NL" b="1" dirty="0" err="1" smtClean="0"/>
              <a:t>Christensen</a:t>
            </a:r>
            <a:r>
              <a:rPr lang="nl-NL" b="1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Actuele digitale ontwikkelingen: </a:t>
            </a:r>
            <a:r>
              <a:rPr lang="nl-NL" b="1" dirty="0" smtClean="0"/>
              <a:t>patiënt aansluiten op LSP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>
                <a:solidFill>
                  <a:srgbClr val="FFFF00"/>
                </a:solidFill>
              </a:rPr>
              <a:t>Conclusie: </a:t>
            </a:r>
            <a:r>
              <a:rPr lang="nl-NL" dirty="0" smtClean="0"/>
              <a:t>digitaliseren lijkt historisch op </a:t>
            </a:r>
            <a:r>
              <a:rPr lang="nl-NL" dirty="0" err="1" smtClean="0"/>
              <a:t>elektrificering</a:t>
            </a:r>
            <a:r>
              <a:rPr lang="nl-NL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56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Algemene ontwikkelingen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 Nederlandse gezondheidszorg doet het </a:t>
            </a:r>
            <a:r>
              <a:rPr lang="nl-NL" dirty="0" smtClean="0"/>
              <a:t>goed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Er bestaan gemeenschappelijke kernwaarden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Toename zorgvraag is reden tot bezorgdheid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Kostengroei houdt groei zorgvraag niet bij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Digitalisering leidt tot grote veranderingen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Meer kennis bij burger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Alleen geleidelijke invoering van innovatie werkt 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30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sz="4400" dirty="0" smtClean="0"/>
              <a:t>Ik dank u voor uw aandacht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1777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Koop het boek voor  20 euro bij mij via </a:t>
            </a:r>
            <a:r>
              <a:rPr lang="nl-NL" dirty="0" smtClean="0">
                <a:hlinkClick r:id="rId2"/>
              </a:rPr>
              <a:t>mail@guusschrijvers.nl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24" y="1643063"/>
            <a:ext cx="2978939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NL" sz="3200" smtClean="0"/>
              <a:t>Contact?</a:t>
            </a:r>
          </a:p>
        </p:txBody>
      </p:sp>
      <p:sp>
        <p:nvSpPr>
          <p:cNvPr id="39938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pPr eaLnBrk="1" hangingPunct="1"/>
            <a:r>
              <a:rPr lang="nl-NL" dirty="0" smtClean="0">
                <a:hlinkClick r:id="rId2"/>
              </a:rPr>
              <a:t>mail@guusschrijvers.nl</a:t>
            </a:r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>
                <a:hlinkClick r:id="rId3"/>
              </a:rPr>
              <a:t>www.guusschrijvers.nl</a:t>
            </a:r>
            <a:endParaRPr lang="nl-NL" dirty="0" smtClean="0"/>
          </a:p>
          <a:p>
            <a:pPr eaLnBrk="1" hangingPunct="1"/>
            <a:endParaRPr lang="nl-NL" dirty="0"/>
          </a:p>
          <a:p>
            <a:pPr eaLnBrk="1" hangingPunct="1"/>
            <a:r>
              <a:rPr lang="nl-NL" u="sng" dirty="0" smtClean="0">
                <a:hlinkClick r:id="rId4"/>
              </a:rPr>
              <a:t> </a:t>
            </a:r>
            <a:r>
              <a:rPr lang="nl-NL" u="sng" dirty="0">
                <a:hlinkClick r:id="rId4"/>
              </a:rPr>
              <a:t>www.twitter.com/GuusSchrijvers</a:t>
            </a:r>
            <a:r>
              <a:rPr lang="nl-NL" dirty="0"/>
              <a:t> </a:t>
            </a:r>
            <a:r>
              <a:rPr lang="nl-NL" dirty="0" smtClean="0"/>
              <a:t> </a:t>
            </a:r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kernwaarden*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 dirty="0" smtClean="0"/>
              <a:t>Gelijke toegang tot de zorg voor iedereen</a:t>
            </a:r>
          </a:p>
          <a:p>
            <a:r>
              <a:rPr lang="nl-NL" sz="1600" dirty="0" smtClean="0"/>
              <a:t>Zorg </a:t>
            </a:r>
            <a:r>
              <a:rPr lang="nl-NL" sz="1600" dirty="0" smtClean="0"/>
              <a:t>in eigen woonomgeving </a:t>
            </a:r>
          </a:p>
          <a:p>
            <a:r>
              <a:rPr lang="nl-NL" sz="1600" dirty="0" smtClean="0"/>
              <a:t>duurzame relatie met patiënt</a:t>
            </a:r>
          </a:p>
          <a:p>
            <a:r>
              <a:rPr lang="nl-NL" sz="1600" dirty="0" smtClean="0"/>
              <a:t>herkenbaar samenwerkend team </a:t>
            </a:r>
          </a:p>
          <a:p>
            <a:r>
              <a:rPr lang="nl-NL" sz="1600" dirty="0" smtClean="0"/>
              <a:t>persoonlijke continuïteit </a:t>
            </a:r>
          </a:p>
          <a:p>
            <a:r>
              <a:rPr lang="nl-NL" sz="1600" dirty="0" smtClean="0"/>
              <a:t>elektronisch patiëntendossier </a:t>
            </a:r>
          </a:p>
          <a:p>
            <a:r>
              <a:rPr lang="nl-NL" sz="1600" dirty="0" smtClean="0"/>
              <a:t>flexibele openingstijden </a:t>
            </a:r>
          </a:p>
          <a:p>
            <a:r>
              <a:rPr lang="nl-NL" sz="1600" dirty="0" smtClean="0"/>
              <a:t>structurele samenwerkingsafspraken met andere disciplines </a:t>
            </a:r>
          </a:p>
          <a:p>
            <a:r>
              <a:rPr lang="nl-NL" sz="1600" dirty="0" err="1" smtClean="0"/>
              <a:t>zorggerelateerde</a:t>
            </a:r>
            <a:r>
              <a:rPr lang="nl-NL" sz="1600" dirty="0" smtClean="0"/>
              <a:t> preventie en zorginnovatie</a:t>
            </a:r>
          </a:p>
          <a:p>
            <a:pPr marL="0" indent="0">
              <a:buNone/>
            </a:pPr>
            <a:r>
              <a:rPr lang="nl-NL" sz="1100" dirty="0" smtClean="0"/>
              <a:t>*</a:t>
            </a:r>
            <a:r>
              <a:rPr lang="nl-NL" sz="1100" dirty="0">
                <a:solidFill>
                  <a:srgbClr val="FFC000"/>
                </a:solidFill>
              </a:rPr>
              <a:t>NHG en LHV</a:t>
            </a:r>
            <a:r>
              <a:rPr lang="nl-NL" sz="1100" dirty="0"/>
              <a:t>. Toekomstvisie huisartsenzorg, modernisering naar menselijke maat, huisartsenzorg in 2022, Utrecht 2012. </a:t>
            </a:r>
            <a:r>
              <a:rPr lang="nl-NL" sz="1100" dirty="0">
                <a:hlinkClick r:id="rId2"/>
              </a:rPr>
              <a:t>http://www.tkv2022.nl</a:t>
            </a:r>
            <a:r>
              <a:rPr lang="nl-NL" sz="1100" dirty="0" smtClean="0">
                <a:hlinkClick r:id="rId2"/>
              </a:rPr>
              <a:t>/</a:t>
            </a:r>
            <a:r>
              <a:rPr lang="nl-NL" sz="1100" dirty="0" smtClean="0"/>
              <a:t>; </a:t>
            </a:r>
            <a:r>
              <a:rPr lang="nl-NL" sz="1100" dirty="0" smtClean="0">
                <a:solidFill>
                  <a:srgbClr val="FFC000"/>
                </a:solidFill>
              </a:rPr>
              <a:t>Wiegers </a:t>
            </a:r>
            <a:r>
              <a:rPr lang="nl-NL" sz="1100" dirty="0">
                <a:solidFill>
                  <a:srgbClr val="FFC000"/>
                </a:solidFill>
              </a:rPr>
              <a:t>T. et al</a:t>
            </a:r>
            <a:r>
              <a:rPr lang="nl-NL" sz="1100" dirty="0"/>
              <a:t>., Overzichtsstudies: de eerste lijn. Utrecht, </a:t>
            </a:r>
            <a:r>
              <a:rPr lang="nl-NL" sz="1100" dirty="0" err="1" smtClean="0"/>
              <a:t>Nivel</a:t>
            </a:r>
            <a:r>
              <a:rPr lang="nl-NL" sz="1100" dirty="0" smtClean="0"/>
              <a:t>, 2011.</a:t>
            </a:r>
            <a:r>
              <a:rPr lang="nl-NL" sz="1100" dirty="0" smtClean="0">
                <a:hlinkClick r:id="rId3"/>
              </a:rPr>
              <a:t>h </a:t>
            </a:r>
            <a:r>
              <a:rPr lang="nl-NL" sz="1100" dirty="0" err="1" smtClean="0">
                <a:hlinkClick r:id="rId3"/>
              </a:rPr>
              <a:t>ttp</a:t>
            </a:r>
            <a:r>
              <a:rPr lang="nl-NL" sz="1100" dirty="0">
                <a:hlinkClick r:id="rId3"/>
              </a:rPr>
              <a:t>://www.nivel.nl/sites/default/files/bestanden/Rapport-overzichtsstudieeerste%20lijn.pdf</a:t>
            </a:r>
            <a:r>
              <a:rPr lang="nl-NL" sz="1100" dirty="0" smtClean="0"/>
              <a:t>. </a:t>
            </a:r>
            <a:r>
              <a:rPr lang="nl-NL" sz="1100" dirty="0">
                <a:solidFill>
                  <a:srgbClr val="FFC000"/>
                </a:solidFill>
              </a:rPr>
              <a:t>De Bakker D.H. </a:t>
            </a:r>
            <a:r>
              <a:rPr lang="nl-NL" sz="1100" dirty="0"/>
              <a:t>et al., Op een lijn, Toekomstverkenning eerstelijnszorg 2020, </a:t>
            </a:r>
            <a:r>
              <a:rPr lang="nl-NL" sz="1100" dirty="0" err="1"/>
              <a:t>Nivel</a:t>
            </a:r>
            <a:r>
              <a:rPr lang="nl-NL" sz="1100" dirty="0"/>
              <a:t>/RIVM, Utrecht</a:t>
            </a:r>
          </a:p>
        </p:txBody>
      </p:sp>
    </p:spTree>
    <p:extLst>
      <p:ext uri="{BB962C8B-B14F-4D97-AF65-F5344CB8AC3E}">
        <p14:creationId xmlns:p14="http://schemas.microsoft.com/office/powerpoint/2010/main" val="6270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Algemene trends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De Nederlandse gezondheidszorg doet het </a:t>
            </a:r>
            <a:r>
              <a:rPr lang="nl-NL" dirty="0" smtClean="0"/>
              <a:t>goed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Er bestaan gemeenschappelijke kernwaarden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Toename zorgvraag is reden tot bezorgdheid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Kostengroei houdt groei zorgvraag niet bij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FFFF00"/>
                </a:solidFill>
              </a:rPr>
              <a:t>Digitalisering leidt tot grote veranderingen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Meer kennis bij burger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Alleen geleidelijke invoering van innovatie werkt 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60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:\Users\ajpschrijvers\Documents\Boek\Afbeeldingen\Afbeeldingen hoofdstuk 1\Afbeelding 1.1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53" y="1128489"/>
            <a:ext cx="66920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Ontwikkelingen in de Nederlandse </a:t>
            </a:r>
            <a:r>
              <a:rPr lang="nl-NL" dirty="0" smtClean="0"/>
              <a:t>zorg-ICT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Elektronische dossiervoering breed ingevoerd</a:t>
            </a:r>
          </a:p>
          <a:p>
            <a:r>
              <a:rPr lang="nl-NL" dirty="0" smtClean="0"/>
              <a:t>Veel </a:t>
            </a:r>
            <a:r>
              <a:rPr lang="nl-NL" dirty="0" err="1" smtClean="0"/>
              <a:t>tele</a:t>
            </a:r>
            <a:r>
              <a:rPr lang="nl-NL" dirty="0" smtClean="0"/>
              <a:t>-dermatologie</a:t>
            </a:r>
          </a:p>
          <a:p>
            <a:r>
              <a:rPr lang="nl-NL" dirty="0" smtClean="0"/>
              <a:t>Geen plug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play</a:t>
            </a:r>
            <a:r>
              <a:rPr lang="nl-NL" dirty="0" smtClean="0"/>
              <a:t> voor </a:t>
            </a:r>
            <a:r>
              <a:rPr lang="nl-NL" dirty="0" err="1" smtClean="0"/>
              <a:t>App’s</a:t>
            </a:r>
            <a:r>
              <a:rPr lang="nl-NL" dirty="0" smtClean="0"/>
              <a:t> in de zorg</a:t>
            </a:r>
          </a:p>
          <a:p>
            <a:r>
              <a:rPr lang="nl-NL" dirty="0" smtClean="0"/>
              <a:t>Gebruikers kennen de kansen niet</a:t>
            </a:r>
          </a:p>
          <a:p>
            <a:r>
              <a:rPr lang="nl-NL" dirty="0" smtClean="0"/>
              <a:t>Onvoldoende draadloze netwerkverbindingen binnen de zorg</a:t>
            </a:r>
            <a:endParaRPr lang="nl-NL" dirty="0" smtClean="0"/>
          </a:p>
          <a:p>
            <a:r>
              <a:rPr lang="nl-NL" dirty="0" smtClean="0"/>
              <a:t>Computers zijn traag en tonen veel </a:t>
            </a:r>
            <a:r>
              <a:rPr lang="nl-NL" dirty="0" smtClean="0"/>
              <a:t>storingen</a:t>
            </a:r>
          </a:p>
          <a:p>
            <a:r>
              <a:rPr lang="nl-NL" dirty="0" err="1" smtClean="0"/>
              <a:t>Blended</a:t>
            </a:r>
            <a:r>
              <a:rPr lang="nl-NL" dirty="0" smtClean="0"/>
              <a:t> care is populair</a:t>
            </a:r>
            <a:endParaRPr lang="nl-NL" dirty="0" smtClean="0"/>
          </a:p>
          <a:p>
            <a:r>
              <a:rPr lang="nl-NL" dirty="0" smtClean="0"/>
              <a:t>Zorggebruikers </a:t>
            </a:r>
            <a:r>
              <a:rPr lang="nl-NL" dirty="0" smtClean="0"/>
              <a:t>willen </a:t>
            </a:r>
            <a:r>
              <a:rPr lang="nl-NL" dirty="0" smtClean="0"/>
              <a:t>niet zelf wat doen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82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smtClean="0"/>
              <a:t>Bron: </a:t>
            </a:r>
            <a:r>
              <a:rPr lang="nl-NL" sz="2000" dirty="0" err="1" smtClean="0"/>
              <a:t>Nictiz</a:t>
            </a:r>
            <a:r>
              <a:rPr lang="nl-NL" sz="2000" dirty="0" smtClean="0"/>
              <a:t>/</a:t>
            </a:r>
            <a:r>
              <a:rPr lang="nl-NL" sz="2000" dirty="0" err="1" smtClean="0"/>
              <a:t>Mivel</a:t>
            </a:r>
            <a:r>
              <a:rPr lang="nl-NL" sz="2000" dirty="0" smtClean="0"/>
              <a:t>, Op naar meerwaarde! </a:t>
            </a:r>
            <a:r>
              <a:rPr lang="nl-NL" sz="2000" dirty="0" err="1" smtClean="0"/>
              <a:t>eHealth</a:t>
            </a:r>
            <a:r>
              <a:rPr lang="nl-NL" sz="2000" dirty="0" smtClean="0"/>
              <a:t>-monitor 2014, Utrecht/Den Haag, 2014</a:t>
            </a:r>
            <a:endParaRPr lang="nl-NL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75" y="1200497"/>
            <a:ext cx="5423346" cy="51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4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4478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 val=&quot;,&quot;&gt;,&lt;/m_chDecimalSymbol&gt;&lt;m_nGroupingDigits val=&quot;3&quot;/&gt;&lt;m_chGroupingSymbol val=&quot;.&quot;&gt;.&lt;/m_chGroupingSymbol&gt;&lt;/m_precDefault&gt;&lt;/CDefaultPrec&gt;&lt;/root&gt;"/>
  <p:tag name="THINKCELLUNDODONOTDELETE" val="627"/>
</p:tagLst>
</file>

<file path=ppt/theme/theme1.xml><?xml version="1.0" encoding="utf-8"?>
<a:theme xmlns:a="http://schemas.openxmlformats.org/drawingml/2006/main" name="Voorbeeld Guusschrijvers">
  <a:themeElements>
    <a:clrScheme name="NLtemplate 13">
      <a:dk1>
        <a:srgbClr val="00539F"/>
      </a:dk1>
      <a:lt1>
        <a:srgbClr val="EDEDED"/>
      </a:lt1>
      <a:dk2>
        <a:srgbClr val="FFCC33"/>
      </a:dk2>
      <a:lt2>
        <a:srgbClr val="FF6633"/>
      </a:lt2>
      <a:accent1>
        <a:srgbClr val="66CC00"/>
      </a:accent1>
      <a:accent2>
        <a:srgbClr val="33CCCC"/>
      </a:accent2>
      <a:accent3>
        <a:srgbClr val="F4F4F4"/>
      </a:accent3>
      <a:accent4>
        <a:srgbClr val="004687"/>
      </a:accent4>
      <a:accent5>
        <a:srgbClr val="B8E2AA"/>
      </a:accent5>
      <a:accent6>
        <a:srgbClr val="2DB9B9"/>
      </a:accent6>
      <a:hlink>
        <a:srgbClr val="ADEBFF"/>
      </a:hlink>
      <a:folHlink>
        <a:srgbClr val="5CD6FF"/>
      </a:folHlink>
    </a:clrScheme>
    <a:fontScheme name="NL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ts val="33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ts val="33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NL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13">
        <a:dk1>
          <a:srgbClr val="00539F"/>
        </a:dk1>
        <a:lt1>
          <a:srgbClr val="EDEDED"/>
        </a:lt1>
        <a:dk2>
          <a:srgbClr val="FFCC33"/>
        </a:dk2>
        <a:lt2>
          <a:srgbClr val="FF6633"/>
        </a:lt2>
        <a:accent1>
          <a:srgbClr val="66CC00"/>
        </a:accent1>
        <a:accent2>
          <a:srgbClr val="33CCCC"/>
        </a:accent2>
        <a:accent3>
          <a:srgbClr val="F4F4F4"/>
        </a:accent3>
        <a:accent4>
          <a:srgbClr val="004687"/>
        </a:accent4>
        <a:accent5>
          <a:srgbClr val="B8E2AA"/>
        </a:accent5>
        <a:accent6>
          <a:srgbClr val="2DB9B9"/>
        </a:accent6>
        <a:hlink>
          <a:srgbClr val="ADEBFF"/>
        </a:hlink>
        <a:folHlink>
          <a:srgbClr val="5CD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Voorbeeld Guusschrijvers</Template>
  <TotalTime>1972</TotalTime>
  <Words>1159</Words>
  <Application>Microsoft Office PowerPoint</Application>
  <PresentationFormat>Aangepast</PresentationFormat>
  <Paragraphs>234</Paragraphs>
  <Slides>42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3" baseType="lpstr">
      <vt:lpstr>Voorbeeld Guusschrijvers</vt:lpstr>
      <vt:lpstr>De doorontwikkeling van functionaliteiten van het LSP: een aftrap</vt:lpstr>
      <vt:lpstr>Opbouw van de voordracht</vt:lpstr>
      <vt:lpstr>Opbouw van de voordracht</vt:lpstr>
      <vt:lpstr>Algemene ontwikkelingen</vt:lpstr>
      <vt:lpstr>De kernwaarden* </vt:lpstr>
      <vt:lpstr>Algemene trends</vt:lpstr>
      <vt:lpstr>PowerPoint-presentatie</vt:lpstr>
      <vt:lpstr>Ontwikkelingen in de Nederlandse zorg-ICT</vt:lpstr>
      <vt:lpstr>Bron: Nictiz/Mivel, Op naar meerwaarde! eHealth-monitor 2014, Utrecht/Den Haag, 2014</vt:lpstr>
      <vt:lpstr>E health monitor 2014:</vt:lpstr>
      <vt:lpstr>Digitalisering leidt tot grote veranderingen</vt:lpstr>
      <vt:lpstr>Opbouw van de voordracht</vt:lpstr>
      <vt:lpstr>Opbouw van de voordracht</vt:lpstr>
      <vt:lpstr>Triple Aim voor software bouwers</vt:lpstr>
      <vt:lpstr>PowerPoint-presentatie</vt:lpstr>
      <vt:lpstr>Het Cappuccinomodel</vt:lpstr>
      <vt:lpstr>Een voorbeeld uit de huisartsenzorg: digitalisering van de huisartsenpraktijk</vt:lpstr>
      <vt:lpstr>Het Cappuccinomodel voor huisartsenzorg</vt:lpstr>
      <vt:lpstr>Let wel:</vt:lpstr>
      <vt:lpstr>Let wel:</vt:lpstr>
      <vt:lpstr>En nog meer theorie …..</vt:lpstr>
      <vt:lpstr>PowerPoint-presentatie</vt:lpstr>
      <vt:lpstr> Drie thema’s </vt:lpstr>
      <vt:lpstr>De disruptieve innovatie</vt:lpstr>
      <vt:lpstr>Een driedeling van ziekenhuizen</vt:lpstr>
      <vt:lpstr>Het Parkinsonnet</vt:lpstr>
      <vt:lpstr>Graag digitale netwerken per chronische aandoening</vt:lpstr>
      <vt:lpstr>Patient Empowerment &amp; Zelfmanagement &amp; digitalisering</vt:lpstr>
      <vt:lpstr>Opbouw van de voordracht</vt:lpstr>
      <vt:lpstr>Opbouw van de voordracht</vt:lpstr>
      <vt:lpstr>Actuele ontwikkelingen</vt:lpstr>
      <vt:lpstr>Autenticatie</vt:lpstr>
      <vt:lpstr>Barcodering van geneesmiddelen</vt:lpstr>
      <vt:lpstr>Één standaard voor zorgaanbieders </vt:lpstr>
      <vt:lpstr>XDS: Cross Enterprise Document Sharing </vt:lpstr>
      <vt:lpstr>The Blue Button: mijn tweede keus</vt:lpstr>
      <vt:lpstr>Opbouw van de voordracht</vt:lpstr>
      <vt:lpstr>Opbouw van de voordracht</vt:lpstr>
      <vt:lpstr>Conclusies: </vt:lpstr>
      <vt:lpstr>PowerPoint-presentatie</vt:lpstr>
      <vt:lpstr>Koop het boek voor  20 euro bij mij via mail@guusschrijvers.nl </vt:lpstr>
      <vt:lpstr>Contact?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0</dc:title>
  <dc:creator>Annet</dc:creator>
  <cp:keywords>Lower Universal Template A4</cp:keywords>
  <dc:description>Version 1.1</dc:description>
  <cp:lastModifiedBy>ajpschrijvers</cp:lastModifiedBy>
  <cp:revision>68</cp:revision>
  <cp:lastPrinted>2008-04-07T11:24:06Z</cp:lastPrinted>
  <dcterms:created xsi:type="dcterms:W3CDTF">2012-10-29T17:28:40Z</dcterms:created>
  <dcterms:modified xsi:type="dcterms:W3CDTF">2015-06-28T11:17:06Z</dcterms:modified>
  <cp:category>POT - A4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Lower</vt:lpwstr>
  </property>
  <property fmtid="{D5CDD505-2E9C-101B-9397-08002B2CF9AE}" pid="5" name="Event">
    <vt:lpwstr/>
  </property>
  <property fmtid="{D5CDD505-2E9C-101B-9397-08002B2CF9AE}" pid="6" name="Delivery Date">
    <vt:lpwstr/>
  </property>
  <property fmtid="{D5CDD505-2E9C-101B-9397-08002B2CF9AE}" pid="7" name="Title">
    <vt:lpwstr>Te beantwoorden vragen en benodigde analyses t.a.v. inzet ziekenhuis</vt:lpwstr>
  </property>
  <property fmtid="{D5CDD505-2E9C-101B-9397-08002B2CF9AE}" pid="8" name="Final">
    <vt:bool>true</vt:bool>
  </property>
  <property fmtid="{D5CDD505-2E9C-101B-9397-08002B2CF9AE}" pid="9" name="DocID">
    <vt:lpwstr>AMS_AM2914_20060329_802.ppt</vt:lpwstr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0</vt:i4>
  </property>
</Properties>
</file>