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6" r:id="rId1"/>
  </p:sldMasterIdLst>
  <p:notesMasterIdLst>
    <p:notesMasterId r:id="rId23"/>
  </p:notesMasterIdLst>
  <p:handoutMasterIdLst>
    <p:handoutMasterId r:id="rId24"/>
  </p:handoutMasterIdLst>
  <p:sldIdLst>
    <p:sldId id="394" r:id="rId2"/>
    <p:sldId id="408" r:id="rId3"/>
    <p:sldId id="424" r:id="rId4"/>
    <p:sldId id="413" r:id="rId5"/>
    <p:sldId id="414" r:id="rId6"/>
    <p:sldId id="425" r:id="rId7"/>
    <p:sldId id="432" r:id="rId8"/>
    <p:sldId id="415" r:id="rId9"/>
    <p:sldId id="427" r:id="rId10"/>
    <p:sldId id="428" r:id="rId11"/>
    <p:sldId id="429" r:id="rId12"/>
    <p:sldId id="430" r:id="rId13"/>
    <p:sldId id="431" r:id="rId14"/>
    <p:sldId id="407" r:id="rId15"/>
    <p:sldId id="305" r:id="rId16"/>
    <p:sldId id="279" r:id="rId17"/>
    <p:sldId id="410" r:id="rId18"/>
    <p:sldId id="420" r:id="rId19"/>
    <p:sldId id="411" r:id="rId20"/>
    <p:sldId id="409" r:id="rId21"/>
    <p:sldId id="419" r:id="rId22"/>
  </p:sldIdLst>
  <p:sldSz cx="8961438" cy="6721475"/>
  <p:notesSz cx="6669088" cy="9928225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17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0000"/>
    <a:srgbClr val="0033CC"/>
    <a:srgbClr val="18D638"/>
    <a:srgbClr val="FFFFFF"/>
    <a:srgbClr val="C9F9D1"/>
    <a:srgbClr val="000000"/>
    <a:srgbClr val="525252"/>
    <a:srgbClr val="A9A9A9"/>
    <a:srgbClr val="8FCC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1" autoAdjust="0"/>
    <p:restoredTop sz="99831" autoAdjust="0"/>
  </p:normalViewPr>
  <p:slideViewPr>
    <p:cSldViewPr>
      <p:cViewPr>
        <p:scale>
          <a:sx n="85" d="100"/>
          <a:sy n="85" d="100"/>
        </p:scale>
        <p:origin x="1032" y="54"/>
      </p:cViewPr>
      <p:guideLst>
        <p:guide orient="horz" pos="2117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877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9434513"/>
            <a:ext cx="2889250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5829EC36-7C37-4AA4-B988-A984B7D5BC35}" type="datetime4">
              <a:rPr lang="nl-NL"/>
              <a:pPr>
                <a:defRPr/>
              </a:pPr>
              <a:t>21 november 2019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889250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0"/>
            <a:ext cx="2889250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14BBD29-4371-4D79-BC78-24662244440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24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339975" y="1277938"/>
            <a:ext cx="11306175" cy="848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96925" y="371475"/>
            <a:ext cx="3694113" cy="261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Click to edit Master text styles</a:t>
            </a:r>
          </a:p>
        </p:txBody>
      </p:sp>
      <p:sp>
        <p:nvSpPr>
          <p:cNvPr id="5126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18013" y="111125"/>
            <a:ext cx="2049462" cy="1222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100000"/>
              </a:lnSpc>
              <a:buFontTx/>
              <a:buNone/>
              <a:defRPr sz="800" b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AMS_AM2914_20060329_802.ppt</a:t>
            </a:r>
          </a:p>
        </p:txBody>
      </p:sp>
      <p:sp>
        <p:nvSpPr>
          <p:cNvPr id="5127" name="pg num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37250" y="9548813"/>
            <a:ext cx="530225" cy="182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100000"/>
              </a:lnSpc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83487B9-F20D-439A-A309-14D4D50FA1A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18438" name="McK Separator" hidden="1"/>
          <p:cNvSpPr>
            <a:spLocks noChangeShapeType="1"/>
          </p:cNvSpPr>
          <p:nvPr/>
        </p:nvSpPr>
        <p:spPr bwMode="auto">
          <a:xfrm>
            <a:off x="798513" y="1508125"/>
            <a:ext cx="5100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300"/>
              </a:lnSpc>
              <a:buFontTx/>
              <a:buChar char="•"/>
              <a:defRPr/>
            </a:pPr>
            <a:endParaRPr lang="nl-NL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52305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1513" y="2087563"/>
            <a:ext cx="7618412" cy="144145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44613" y="3808413"/>
            <a:ext cx="6272212" cy="17176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37288" y="0"/>
            <a:ext cx="1903412" cy="5675313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22288" y="0"/>
            <a:ext cx="5562600" cy="5675313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8025" y="4319588"/>
            <a:ext cx="7616825" cy="13350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08025" y="2849563"/>
            <a:ext cx="7616825" cy="14700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22288" y="1643063"/>
            <a:ext cx="3732212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06900" y="1643063"/>
            <a:ext cx="37338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7675" y="269875"/>
            <a:ext cx="8066088" cy="1119188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47675" y="1504950"/>
            <a:ext cx="3959225" cy="6270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7675" y="2132013"/>
            <a:ext cx="3959225" cy="38719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552950" y="1504950"/>
            <a:ext cx="3960813" cy="6270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552950" y="2132013"/>
            <a:ext cx="3960813" cy="38719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7675" y="268288"/>
            <a:ext cx="2947988" cy="1138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03613" y="268288"/>
            <a:ext cx="5010150" cy="5735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47675" y="1406525"/>
            <a:ext cx="2947988" cy="4597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55775" y="4705350"/>
            <a:ext cx="5376863" cy="555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55775" y="600075"/>
            <a:ext cx="5376863" cy="4033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55775" y="5260975"/>
            <a:ext cx="5376863" cy="788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0"/>
            <a:ext cx="59340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611" tIns="44806" rIns="89611" bIns="448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het opmaakprofiel te bewerken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88" y="1643063"/>
            <a:ext cx="7618412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611" tIns="44806" rIns="89611" bIns="448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de opmaakprofielen van de modeltekst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pic>
        <p:nvPicPr>
          <p:cNvPr id="1028" name="Picture 6" descr="achtergrond1c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8961438" cy="672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6" r:id="rId2"/>
    <p:sldLayoutId id="2147483665" r:id="rId3"/>
    <p:sldLayoutId id="2147483664" r:id="rId4"/>
    <p:sldLayoutId id="2147483663" r:id="rId5"/>
    <p:sldLayoutId id="2147483662" r:id="rId6"/>
    <p:sldLayoutId id="2147483661" r:id="rId7"/>
    <p:sldLayoutId id="2147483660" r:id="rId8"/>
    <p:sldLayoutId id="2147483659" r:id="rId9"/>
    <p:sldLayoutId id="2147483658" r:id="rId10"/>
    <p:sldLayoutId id="2147483657" r:id="rId11"/>
  </p:sldLayoutIdLst>
  <p:txStyles>
    <p:titleStyle>
      <a:lvl1pPr algn="l" defTabSz="895350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539F"/>
          </a:solidFill>
          <a:latin typeface="+mj-lt"/>
          <a:ea typeface="+mj-ea"/>
          <a:cs typeface="+mj-cs"/>
        </a:defRPr>
      </a:lvl1pPr>
      <a:lvl2pPr algn="l" defTabSz="895350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539F"/>
          </a:solidFill>
          <a:latin typeface="Arial" charset="0"/>
          <a:ea typeface="ＭＳ Ｐゴシック" pitchFamily="34" charset="-128"/>
        </a:defRPr>
      </a:lvl2pPr>
      <a:lvl3pPr algn="l" defTabSz="895350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539F"/>
          </a:solidFill>
          <a:latin typeface="Arial" charset="0"/>
          <a:ea typeface="ＭＳ Ｐゴシック" pitchFamily="34" charset="-128"/>
        </a:defRPr>
      </a:lvl3pPr>
      <a:lvl4pPr algn="l" defTabSz="895350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539F"/>
          </a:solidFill>
          <a:latin typeface="Arial" charset="0"/>
          <a:ea typeface="ＭＳ Ｐゴシック" pitchFamily="34" charset="-128"/>
        </a:defRPr>
      </a:lvl4pPr>
      <a:lvl5pPr algn="l" defTabSz="895350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539F"/>
          </a:solidFill>
          <a:latin typeface="Arial" charset="0"/>
          <a:ea typeface="ＭＳ Ｐゴシック" pitchFamily="34" charset="-128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39F"/>
          </a:solidFill>
          <a:latin typeface="Arial" charset="0"/>
          <a:ea typeface="ＭＳ Ｐゴシック" pitchFamily="34" charset="-128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39F"/>
          </a:solidFill>
          <a:latin typeface="Arial" charset="0"/>
          <a:ea typeface="ＭＳ Ｐゴシック" pitchFamily="34" charset="-128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39F"/>
          </a:solidFill>
          <a:latin typeface="Arial" charset="0"/>
          <a:ea typeface="ＭＳ Ｐゴシック" pitchFamily="34" charset="-128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39F"/>
          </a:solidFill>
          <a:latin typeface="Arial" charset="0"/>
          <a:ea typeface="ＭＳ Ｐゴシック" pitchFamily="34" charset="-128"/>
        </a:defRPr>
      </a:lvl9pPr>
    </p:titleStyle>
    <p:bodyStyle>
      <a:lvl1pPr marL="336550" indent="-336550" algn="l" defTabSz="895350" rtl="0" eaLnBrk="0" fontAlgn="base" hangingPunct="0">
        <a:lnSpc>
          <a:spcPts val="3238"/>
        </a:lnSpc>
        <a:spcBef>
          <a:spcPct val="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28663" indent="-280988" algn="l" defTabSz="895350" rtl="0" eaLnBrk="0" fontAlgn="base" hangingPunct="0">
        <a:lnSpc>
          <a:spcPts val="3238"/>
        </a:lnSpc>
        <a:spcBef>
          <a:spcPct val="0"/>
        </a:spcBef>
        <a:spcAft>
          <a:spcPct val="0"/>
        </a:spcAft>
        <a:buFont typeface="Times" pitchFamily="18" charset="0"/>
        <a:buChar char="•"/>
        <a:defRPr sz="2000" i="1">
          <a:solidFill>
            <a:srgbClr val="EDEDED"/>
          </a:solidFill>
          <a:latin typeface="+mn-lt"/>
          <a:ea typeface="+mn-ea"/>
        </a:defRPr>
      </a:lvl2pPr>
      <a:lvl3pPr marL="1120775" indent="-225425" algn="l" defTabSz="895350" rtl="0" eaLnBrk="0" fontAlgn="base" hangingPunct="0">
        <a:lnSpc>
          <a:spcPts val="3238"/>
        </a:lnSpc>
        <a:spcBef>
          <a:spcPct val="0"/>
        </a:spcBef>
        <a:spcAft>
          <a:spcPct val="0"/>
        </a:spcAft>
        <a:buChar char="•"/>
        <a:defRPr sz="2000">
          <a:solidFill>
            <a:srgbClr val="EDEDED"/>
          </a:solidFill>
          <a:latin typeface="+mn-lt"/>
          <a:ea typeface="+mn-ea"/>
        </a:defRPr>
      </a:lvl3pPr>
      <a:lvl4pPr marL="1568450" indent="-223838" algn="l" defTabSz="895350" rtl="0" eaLnBrk="0" fontAlgn="base" hangingPunct="0">
        <a:lnSpc>
          <a:spcPts val="3238"/>
        </a:lnSpc>
        <a:spcBef>
          <a:spcPct val="0"/>
        </a:spcBef>
        <a:spcAft>
          <a:spcPct val="0"/>
        </a:spcAft>
        <a:buFont typeface="Times" pitchFamily="18" charset="0"/>
        <a:buChar char="•"/>
        <a:defRPr sz="2000" i="1">
          <a:solidFill>
            <a:srgbClr val="EDEDED"/>
          </a:solidFill>
          <a:latin typeface="+mn-lt"/>
          <a:ea typeface="+mn-ea"/>
        </a:defRPr>
      </a:lvl4pPr>
      <a:lvl5pPr marL="2016125" indent="-223838" algn="l" defTabSz="895350" rtl="0" eaLnBrk="0" fontAlgn="base" hangingPunct="0">
        <a:lnSpc>
          <a:spcPts val="3238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5pPr>
      <a:lvl6pPr marL="2473325" indent="-223838" algn="l" defTabSz="895350" rtl="0" eaLnBrk="1" fontAlgn="base" hangingPunct="1">
        <a:lnSpc>
          <a:spcPts val="3238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6pPr>
      <a:lvl7pPr marL="2930525" indent="-223838" algn="l" defTabSz="895350" rtl="0" eaLnBrk="1" fontAlgn="base" hangingPunct="1">
        <a:lnSpc>
          <a:spcPts val="3238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7pPr>
      <a:lvl8pPr marL="3387725" indent="-223838" algn="l" defTabSz="895350" rtl="0" eaLnBrk="1" fontAlgn="base" hangingPunct="1">
        <a:lnSpc>
          <a:spcPts val="3238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8pPr>
      <a:lvl9pPr marL="3844925" indent="-223838" algn="l" defTabSz="895350" rtl="0" eaLnBrk="1" fontAlgn="base" hangingPunct="1">
        <a:lnSpc>
          <a:spcPts val="3238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usschrijvers.nl/" TargetMode="External"/><Relationship Id="rId2" Type="http://schemas.openxmlformats.org/officeDocument/2006/relationships/hyperlink" Target="mailto:mail@guusschrijvers.n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witter.com/GuusSchrijvers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guusschrijvers.nl/regionalisatie-versterkt-positie-eerstelijn/" TargetMode="External"/><Relationship Id="rId2" Type="http://schemas.openxmlformats.org/officeDocument/2006/relationships/hyperlink" Target="https://ineen.nl/assets/files/uploads/161020-eindrapportage-oi-doelgerichte-versterking-van-de-organisatie-en-infrastructuur-van-de-eerste-lijn-versie-11-def-1_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ineen.nl/assets/files/uploads/161020-eindrapportage-oi-doelgerichte-versterking-van-de-organisatie-en-infrastructuur-van-de-eerste-lijn-versie-11-def-1_1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Acute zorg in Zeeland tot 2030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Guus Schrijvers, oud-hoogleraar Public Health bij het UMC Utrecht en gezondheidseconoom</a:t>
            </a:r>
          </a:p>
        </p:txBody>
      </p:sp>
    </p:spTree>
    <p:extLst>
      <p:ext uri="{BB962C8B-B14F-4D97-AF65-F5344CB8AC3E}">
        <p14:creationId xmlns:p14="http://schemas.microsoft.com/office/powerpoint/2010/main" val="968731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6B5C64-E2D7-499C-9665-24CE32A01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Digitale consulten op de huisartsenpost Amersfoort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D83DB0-2EAB-45E6-848B-379418031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Melder krijgt keuze: gebruikelijke zorg of digitaal melden via smartphone?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Digitaal melden: BSN nummer invoeren + sms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Alleen deel U3 (zonder lichamelijk onderzoek), U4 en U5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Indien U1 en U2 alleen gebruikelijke triage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Bij een wond en bij HBA-klachten video of foto meesturen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Patiënt is 15 minuten bezig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Huisarts beoordeelt vanaf eigen huis binnen 30 minuten via telefoon, chat of beeldbellen.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Ambitie: afspraak aanbieden bij eigen huisarts via afspraakruimte 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Probleem: BSN versus </a:t>
            </a:r>
            <a:r>
              <a:rPr lang="nl-NL" dirty="0" err="1"/>
              <a:t>Digid</a:t>
            </a:r>
            <a:r>
              <a:rPr lang="nl-NL" dirty="0"/>
              <a:t> (</a:t>
            </a:r>
            <a:r>
              <a:rPr lang="nl-NL" dirty="0" err="1"/>
              <a:t>Topicus</a:t>
            </a:r>
            <a:r>
              <a:rPr lang="nl-NL" dirty="0"/>
              <a:t>)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8422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6933E7-79D4-4393-8BB7-AD69B3592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</a:t>
            </a:r>
            <a:r>
              <a:rPr lang="nl-NL" dirty="0" err="1"/>
              <a:t>Kopenhaagse</a:t>
            </a:r>
            <a:r>
              <a:rPr lang="nl-NL" dirty="0"/>
              <a:t> model van </a:t>
            </a:r>
            <a:r>
              <a:rPr lang="nl-NL" dirty="0" err="1"/>
              <a:t>SEH’s</a:t>
            </a:r>
            <a:r>
              <a:rPr lang="nl-NL" dirty="0"/>
              <a:t>  en1813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0D681D-8907-4074-884B-FA654BAAB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112: bij levensbedreigende situaties</a:t>
            </a:r>
          </a:p>
          <a:p>
            <a:r>
              <a:rPr lang="nl-NL" dirty="0"/>
              <a:t>1813: spoedeisend maar niet levensbedreigend </a:t>
            </a:r>
          </a:p>
          <a:p>
            <a:r>
              <a:rPr lang="nl-NL" dirty="0"/>
              <a:t>BSN, sms bevestigen en desnoods authenticatie zoals gebruikelijk.</a:t>
            </a:r>
          </a:p>
          <a:p>
            <a:r>
              <a:rPr lang="nl-NL" dirty="0"/>
              <a:t>BSN intypen: op de centrale post komt EMD te voorschijn</a:t>
            </a:r>
          </a:p>
          <a:p>
            <a:r>
              <a:rPr lang="nl-NL" dirty="0"/>
              <a:t>Aanbodopties van 1813: ha-consult; inzet ambulance;  </a:t>
            </a:r>
            <a:r>
              <a:rPr lang="nl-NL" dirty="0" err="1"/>
              <a:t>seh</a:t>
            </a:r>
            <a:r>
              <a:rPr lang="nl-NL" dirty="0"/>
              <a:t>-consult op afspraak; verwijzing naar eigen ha; taxi naar hap;</a:t>
            </a:r>
          </a:p>
          <a:p>
            <a:r>
              <a:rPr lang="nl-NL" dirty="0"/>
              <a:t>Ambulance is rijdende ziekenhuisafdeling die stabiliseert; </a:t>
            </a:r>
          </a:p>
          <a:p>
            <a:r>
              <a:rPr lang="nl-NL" dirty="0"/>
              <a:t>Zelftriage werkt</a:t>
            </a:r>
          </a:p>
          <a:p>
            <a:r>
              <a:rPr lang="nl-NL" dirty="0" err="1"/>
              <a:t>Tweederde</a:t>
            </a:r>
            <a:r>
              <a:rPr lang="nl-NL" dirty="0"/>
              <a:t> van bevolking wacht in digitale wachtkamer</a:t>
            </a:r>
          </a:p>
          <a:p>
            <a:r>
              <a:rPr lang="nl-NL" dirty="0"/>
              <a:t>Publieke opinie sloeg om na vijf jaar</a:t>
            </a:r>
          </a:p>
        </p:txBody>
      </p:sp>
    </p:spTree>
    <p:extLst>
      <p:ext uri="{BB962C8B-B14F-4D97-AF65-F5344CB8AC3E}">
        <p14:creationId xmlns:p14="http://schemas.microsoft.com/office/powerpoint/2010/main" val="2291495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892686-904E-4A0B-B4F4-21A1C9AF3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Acute wijkverpleging, ELV en HAP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44013B-2C23-4A2E-99B0-291A6D92A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 de regio IJsselland (= Zwolle en omgeving) </a:t>
            </a:r>
            <a:r>
              <a:rPr lang="nl-NL" dirty="0" err="1"/>
              <a:t>triagisten</a:t>
            </a:r>
            <a:r>
              <a:rPr lang="nl-NL" dirty="0"/>
              <a:t> en centralisten van de ambulancezorg, hap fysiek  bijeen op één locatie.</a:t>
            </a:r>
          </a:p>
          <a:p>
            <a:r>
              <a:rPr lang="nl-NL" dirty="0"/>
              <a:t>Op termijn ook crisisdienst ggz</a:t>
            </a:r>
          </a:p>
          <a:p>
            <a:r>
              <a:rPr lang="nl-NL" dirty="0"/>
              <a:t>Pilot; evaluatie draait; </a:t>
            </a:r>
          </a:p>
          <a:p>
            <a:r>
              <a:rPr lang="nl-NL" dirty="0"/>
              <a:t>Zie ook Sneek en Utrecht;</a:t>
            </a:r>
          </a:p>
        </p:txBody>
      </p:sp>
    </p:spTree>
    <p:extLst>
      <p:ext uri="{BB962C8B-B14F-4D97-AF65-F5344CB8AC3E}">
        <p14:creationId xmlns:p14="http://schemas.microsoft.com/office/powerpoint/2010/main" val="337658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5FB5C4-7BBC-4180-B15E-AC71380C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Opbouw voordracht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2ADFDB-CE63-49B6-9A74-075270006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b="1" dirty="0">
                <a:solidFill>
                  <a:srgbClr val="FFFF00"/>
                </a:solidFill>
              </a:rPr>
              <a:t>Wat speelt er?</a:t>
            </a:r>
          </a:p>
          <a:p>
            <a:pPr marL="457200" indent="-457200">
              <a:buFont typeface="+mj-lt"/>
              <a:buAutoNum type="arabicPeriod"/>
            </a:pPr>
            <a:r>
              <a:rPr lang="nl-NL" b="1" dirty="0">
                <a:solidFill>
                  <a:srgbClr val="FFFF00"/>
                </a:solidFill>
              </a:rPr>
              <a:t>Opschalen van zorgvernieuwing</a:t>
            </a:r>
          </a:p>
          <a:p>
            <a:pPr marL="457200" indent="-457200">
              <a:buFont typeface="+mj-lt"/>
              <a:buAutoNum type="arabicPeriod"/>
            </a:pPr>
            <a:r>
              <a:rPr lang="nl-NL" b="1" dirty="0">
                <a:solidFill>
                  <a:srgbClr val="FFFF00"/>
                </a:solidFill>
              </a:rPr>
              <a:t>De apotheek robot</a:t>
            </a:r>
          </a:p>
          <a:p>
            <a:pPr marL="457200" indent="-457200">
              <a:buFont typeface="+mj-lt"/>
              <a:buAutoNum type="arabicPeriod"/>
            </a:pPr>
            <a:r>
              <a:rPr lang="nl-NL" b="1" dirty="0">
                <a:solidFill>
                  <a:srgbClr val="FFFF00"/>
                </a:solidFill>
              </a:rPr>
              <a:t>Digitale consulten op de huisartsenpost</a:t>
            </a:r>
          </a:p>
          <a:p>
            <a:pPr marL="457200" indent="-457200">
              <a:buFont typeface="+mj-lt"/>
              <a:buAutoNum type="arabicPeriod"/>
            </a:pPr>
            <a:r>
              <a:rPr lang="nl-NL" b="1" dirty="0">
                <a:solidFill>
                  <a:srgbClr val="FFFF00"/>
                </a:solidFill>
              </a:rPr>
              <a:t>Het </a:t>
            </a:r>
            <a:r>
              <a:rPr lang="nl-NL" b="1" dirty="0" err="1">
                <a:solidFill>
                  <a:srgbClr val="FFFF00"/>
                </a:solidFill>
              </a:rPr>
              <a:t>Kopenhaagse</a:t>
            </a:r>
            <a:r>
              <a:rPr lang="nl-NL" b="1" dirty="0">
                <a:solidFill>
                  <a:srgbClr val="FFFF00"/>
                </a:solidFill>
              </a:rPr>
              <a:t> model van </a:t>
            </a:r>
            <a:r>
              <a:rPr lang="nl-NL" b="1" dirty="0" err="1">
                <a:solidFill>
                  <a:srgbClr val="FFFF00"/>
                </a:solidFill>
              </a:rPr>
              <a:t>SEH’s</a:t>
            </a:r>
            <a:r>
              <a:rPr lang="nl-NL" b="1" dirty="0">
                <a:solidFill>
                  <a:srgbClr val="FFFF00"/>
                </a:solidFill>
              </a:rPr>
              <a:t>  en1813</a:t>
            </a:r>
          </a:p>
          <a:p>
            <a:pPr marL="457200" indent="-457200">
              <a:buFont typeface="+mj-lt"/>
              <a:buAutoNum type="arabicPeriod"/>
            </a:pPr>
            <a:r>
              <a:rPr lang="nl-NL" b="1" dirty="0">
                <a:solidFill>
                  <a:srgbClr val="FFFF00"/>
                </a:solidFill>
              </a:rPr>
              <a:t>Acute wijkverpleging en ELV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De voordracht samengevat</a:t>
            </a:r>
          </a:p>
        </p:txBody>
      </p:sp>
    </p:spTree>
    <p:extLst>
      <p:ext uri="{BB962C8B-B14F-4D97-AF65-F5344CB8AC3E}">
        <p14:creationId xmlns:p14="http://schemas.microsoft.com/office/powerpoint/2010/main" val="2663129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196E8E-8897-42DC-B8DB-2A6DAD4B9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Samenvatting van mijn voordracht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462AB5-57C8-4420-B27C-6CAA71AC5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Zorgvernieuwing is ook afscheid nemen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Zorg vernieuwen want geld en professionals zijn op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Pilot, regio en nationaal niveau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Pilot: Werkt het technisch? Helpt het? Bespaart het?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Apotheek robot: KBA en MKBA?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Digitale consulten in Amersfoort: pilot verslag afwachten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err="1"/>
              <a:t>Kopenhaagse</a:t>
            </a:r>
            <a:r>
              <a:rPr lang="nl-NL" dirty="0"/>
              <a:t> model: willen Goes en Terneuzen samenwerken?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Fysieke </a:t>
            </a:r>
            <a:r>
              <a:rPr lang="nl-NL" dirty="0" err="1"/>
              <a:t>co-locatie</a:t>
            </a:r>
            <a:r>
              <a:rPr lang="nl-NL" dirty="0"/>
              <a:t> hap, </a:t>
            </a:r>
            <a:r>
              <a:rPr lang="nl-NL" dirty="0" err="1"/>
              <a:t>vvt</a:t>
            </a:r>
            <a:r>
              <a:rPr lang="nl-NL" dirty="0"/>
              <a:t> en </a:t>
            </a:r>
            <a:r>
              <a:rPr lang="nl-NL" dirty="0" err="1"/>
              <a:t>ambu</a:t>
            </a:r>
            <a:r>
              <a:rPr lang="nl-NL" dirty="0"/>
              <a:t>: Ga maar proberen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66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sz="4400" dirty="0"/>
              <a:t>Ik dank jullie voor de </a:t>
            </a:r>
          </a:p>
          <a:p>
            <a:pPr marL="0" indent="0">
              <a:buNone/>
            </a:pPr>
            <a:endParaRPr lang="nl-NL" sz="4400" dirty="0"/>
          </a:p>
          <a:p>
            <a:pPr marL="0" indent="0">
              <a:buNone/>
            </a:pPr>
            <a:r>
              <a:rPr lang="nl-NL" sz="4400" dirty="0"/>
              <a:t>aandacht</a:t>
            </a:r>
          </a:p>
        </p:txBody>
      </p:sp>
    </p:spTree>
    <p:extLst>
      <p:ext uri="{BB962C8B-B14F-4D97-AF65-F5344CB8AC3E}">
        <p14:creationId xmlns:p14="http://schemas.microsoft.com/office/powerpoint/2010/main" val="2177720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l-NL" sz="3200"/>
              <a:t>Contact?</a:t>
            </a:r>
          </a:p>
        </p:txBody>
      </p:sp>
      <p:sp>
        <p:nvSpPr>
          <p:cNvPr id="39938" name="Tijdelijke aanduiding voor inhoud 2"/>
          <p:cNvSpPr>
            <a:spLocks noGrp="1"/>
          </p:cNvSpPr>
          <p:nvPr>
            <p:ph idx="1"/>
          </p:nvPr>
        </p:nvSpPr>
        <p:spPr>
          <a:ln>
            <a:solidFill>
              <a:srgbClr val="FFFFFF"/>
            </a:solidFill>
          </a:ln>
        </p:spPr>
        <p:txBody>
          <a:bodyPr/>
          <a:lstStyle/>
          <a:p>
            <a:pPr eaLnBrk="1" hangingPunct="1"/>
            <a:r>
              <a:rPr lang="nl-NL" b="1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mail@guusschrijvers.nl</a:t>
            </a:r>
            <a:endParaRPr lang="nl-NL" b="1" dirty="0">
              <a:solidFill>
                <a:srgbClr val="FFFF00"/>
              </a:solidFill>
            </a:endParaRPr>
          </a:p>
          <a:p>
            <a:pPr eaLnBrk="1" hangingPunct="1"/>
            <a:endParaRPr lang="nl-NL" b="1" dirty="0">
              <a:solidFill>
                <a:srgbClr val="FFFF00"/>
              </a:solidFill>
            </a:endParaRPr>
          </a:p>
          <a:p>
            <a:pPr eaLnBrk="1" hangingPunct="1"/>
            <a:r>
              <a:rPr lang="nl-NL" b="1" dirty="0">
                <a:solidFill>
                  <a:srgbClr val="FFFF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www.guusschrijvers.nl</a:t>
            </a:r>
            <a:endParaRPr lang="nl-NL" b="1" dirty="0">
              <a:solidFill>
                <a:srgbClr val="FFFF00"/>
              </a:solidFill>
            </a:endParaRPr>
          </a:p>
          <a:p>
            <a:pPr eaLnBrk="1" hangingPunct="1"/>
            <a:endParaRPr lang="nl-NL" b="1" dirty="0">
              <a:solidFill>
                <a:srgbClr val="FFFF00"/>
              </a:solidFill>
            </a:endParaRPr>
          </a:p>
          <a:p>
            <a:pPr eaLnBrk="1" hangingPunct="1"/>
            <a:r>
              <a:rPr lang="nl-NL" b="1" u="sng" dirty="0">
                <a:solidFill>
                  <a:srgbClr val="FFFF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www.twitter.com/GuusSchrijvers</a:t>
            </a:r>
            <a:r>
              <a:rPr lang="nl-NL" b="1" dirty="0">
                <a:solidFill>
                  <a:srgbClr val="FFFF00"/>
                </a:solidFill>
              </a:rPr>
              <a:t>  </a:t>
            </a:r>
          </a:p>
          <a:p>
            <a:pPr eaLnBrk="1" hangingPunct="1"/>
            <a:endParaRPr lang="nl-N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EB89BB-D9D9-4E2A-A480-BBD67A0A4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Regionalisatie van de eerste lijn: met en zonder vraagtekens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8666E0-35A1-4CE8-9D26-31E5D41C8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Huisartsenkring (en andere professionele organisaties?)</a:t>
            </a:r>
          </a:p>
          <a:p>
            <a:r>
              <a:rPr lang="nl-NL" dirty="0"/>
              <a:t>Onderhandelingen met zorgverzekeraar</a:t>
            </a:r>
          </a:p>
          <a:p>
            <a:r>
              <a:rPr lang="nl-NL" dirty="0"/>
              <a:t>Interoperabiliteit en eHealth</a:t>
            </a:r>
          </a:p>
          <a:p>
            <a:r>
              <a:rPr lang="nl-NL" dirty="0"/>
              <a:t>Huisartsenpost?</a:t>
            </a:r>
          </a:p>
          <a:p>
            <a:r>
              <a:rPr lang="nl-NL" dirty="0"/>
              <a:t>Stichtingen van gezondheidscentra?</a:t>
            </a:r>
          </a:p>
          <a:p>
            <a:r>
              <a:rPr lang="nl-NL" dirty="0" err="1"/>
              <a:t>Anderhalfde-lijnskliniek</a:t>
            </a:r>
            <a:r>
              <a:rPr lang="nl-NL" dirty="0"/>
              <a:t>?</a:t>
            </a:r>
          </a:p>
          <a:p>
            <a:r>
              <a:rPr lang="nl-NL" dirty="0"/>
              <a:t>De zorggroepen</a:t>
            </a:r>
          </a:p>
          <a:p>
            <a:r>
              <a:rPr lang="nl-NL" dirty="0"/>
              <a:t>Afspraken met ziekenhuis of ziekenhuizen?</a:t>
            </a:r>
          </a:p>
          <a:p>
            <a:r>
              <a:rPr lang="nl-NL" dirty="0"/>
              <a:t>Afspraken met grote ggz- en </a:t>
            </a:r>
            <a:r>
              <a:rPr lang="nl-NL" dirty="0" err="1"/>
              <a:t>vvt</a:t>
            </a:r>
            <a:r>
              <a:rPr lang="nl-NL" dirty="0"/>
              <a:t>-instellingen?</a:t>
            </a:r>
          </a:p>
          <a:p>
            <a:r>
              <a:rPr lang="nl-NL" dirty="0"/>
              <a:t>Ondersteuning door Ros?</a:t>
            </a:r>
          </a:p>
          <a:p>
            <a:r>
              <a:rPr lang="nl-NL" dirty="0"/>
              <a:t>Laboratoria?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100.000 tot 200.000 inwoners</a:t>
            </a:r>
          </a:p>
          <a:p>
            <a:pPr marL="0" indent="0">
              <a:buNone/>
            </a:pPr>
            <a:r>
              <a:rPr lang="nl-NL" dirty="0"/>
              <a:t>Alleen </a:t>
            </a:r>
            <a:r>
              <a:rPr lang="nl-NL" dirty="0" err="1"/>
              <a:t>huisarten</a:t>
            </a:r>
            <a:r>
              <a:rPr lang="nl-NL" dirty="0"/>
              <a:t> of multidisciplinair</a:t>
            </a:r>
          </a:p>
        </p:txBody>
      </p:sp>
    </p:spTree>
    <p:extLst>
      <p:ext uri="{BB962C8B-B14F-4D97-AF65-F5344CB8AC3E}">
        <p14:creationId xmlns:p14="http://schemas.microsoft.com/office/powerpoint/2010/main" val="261793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7EC259-9AFC-4845-9D06-C668D73D9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Landelijke implementatie, hoe dan?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6942B8-A9FD-499D-AFD8-366601D91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>
                <a:solidFill>
                  <a:srgbClr val="FFFF00"/>
                </a:solidFill>
              </a:rPr>
              <a:t>Verschillende opties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Nieuwe wetgeving of nieuwe financiële regelingen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Opnemen als voorkeursbehandeling  in kwaliteitsrichtlijnen van wetenschappelijke verenigingen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Via zorgverzekeraars die in verschillende regio’s werken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Doorbraakprojecten met drie </a:t>
            </a:r>
            <a:r>
              <a:rPr lang="nl-NL" dirty="0" err="1"/>
              <a:t>shifts</a:t>
            </a:r>
            <a:r>
              <a:rPr lang="nl-NL" dirty="0"/>
              <a:t>: 1. voorlopers 2. het peloton en de achterhoede.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VWS-programma’s zoals Waardigheid en Trots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0051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5081DA-E875-486A-A0C5-5F625AA94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Aanbevolen bronnen van kennis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E68B6E-E493-4656-A81E-757248995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Rapport </a:t>
            </a:r>
            <a:r>
              <a:rPr lang="nl-NL" dirty="0" err="1"/>
              <a:t>Velzel</a:t>
            </a:r>
            <a:r>
              <a:rPr lang="nl-NL" dirty="0"/>
              <a:t> </a:t>
            </a:r>
            <a:r>
              <a:rPr lang="nl-NL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https://ineen.nl/assets/files/uploads/161020-eindrapportage-oi-doelgerichte-versterking-van-de-organisatie-en-infrastructuur-van-de-eerste-lijn-versie-11-def-1_1.pdf</a:t>
            </a:r>
            <a:r>
              <a:rPr lang="nl-NL" dirty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Congres Regionalisatie en </a:t>
            </a:r>
            <a:r>
              <a:rPr lang="nl-NL" dirty="0" err="1"/>
              <a:t>continuiteit</a:t>
            </a:r>
            <a:r>
              <a:rPr lang="nl-NL" dirty="0"/>
              <a:t> in de eerste lijn:  </a:t>
            </a:r>
            <a:r>
              <a:rPr lang="nl-NL" dirty="0">
                <a:solidFill>
                  <a:srgbClr val="FFFF00"/>
                </a:solidFill>
              </a:rPr>
              <a:t>https://guusschrijversacademie.nl/congressen/continuiteit-in-de-eerste-lijn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Website </a:t>
            </a:r>
            <a:r>
              <a:rPr lang="nl-NL" dirty="0" err="1"/>
              <a:t>InEen</a:t>
            </a:r>
            <a:r>
              <a:rPr lang="nl-NL" dirty="0"/>
              <a:t> met nieuws over regionalisatie: </a:t>
            </a:r>
            <a:r>
              <a:rPr lang="nl-NL" dirty="0">
                <a:solidFill>
                  <a:srgbClr val="FFFF00"/>
                </a:solidFill>
              </a:rPr>
              <a:t>https://ineen.nl/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Interview met Anoeska Mosterdijk </a:t>
            </a:r>
            <a:r>
              <a:rPr lang="nl-NL" dirty="0">
                <a:solidFill>
                  <a:srgbClr val="FFFF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https://guusschrijvers.nl/regionalisatie-versterkt-positie-eerstelijn/</a:t>
            </a:r>
            <a:r>
              <a:rPr lang="nl-NL" dirty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9829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5FB5C4-7BBC-4180-B15E-AC71380C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Opbouw voordracht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2ADFDB-CE63-49B6-9A74-075270006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Wat speelt er?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Opschalen van zorgvernieuwing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De apotheek robot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Digitale consulten op de huisartsenpost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Het </a:t>
            </a:r>
            <a:r>
              <a:rPr lang="nl-NL" dirty="0" err="1"/>
              <a:t>Kopenhaagse</a:t>
            </a:r>
            <a:r>
              <a:rPr lang="nl-NL" dirty="0"/>
              <a:t> model van </a:t>
            </a:r>
            <a:r>
              <a:rPr lang="nl-NL" dirty="0" err="1"/>
              <a:t>SEH’s</a:t>
            </a:r>
            <a:r>
              <a:rPr lang="nl-NL" dirty="0"/>
              <a:t>  en1813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Acute wijkverpleging en ELV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De voordracht samengevat</a:t>
            </a:r>
          </a:p>
        </p:txBody>
      </p:sp>
    </p:spTree>
    <p:extLst>
      <p:ext uri="{BB962C8B-B14F-4D97-AF65-F5344CB8AC3E}">
        <p14:creationId xmlns:p14="http://schemas.microsoft.com/office/powerpoint/2010/main" val="3805143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E71B5D-BCDF-4DEE-BD55-D0D19C176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Regionalisatie van de eerste lijn: wat speelt er?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069F3D-B635-415E-833D-BBEF668B7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>
                <a:solidFill>
                  <a:srgbClr val="FFFF00"/>
                </a:solidFill>
              </a:rPr>
              <a:t>Oktober 2016, rapport-</a:t>
            </a:r>
            <a:r>
              <a:rPr lang="nl-NL" b="1" dirty="0" err="1">
                <a:solidFill>
                  <a:srgbClr val="FFFF00"/>
                </a:solidFill>
              </a:rPr>
              <a:t>Velzel,</a:t>
            </a:r>
            <a:r>
              <a:rPr lang="nl-NL" b="1" i="1" dirty="0" err="1">
                <a:solidFill>
                  <a:srgbClr val="FFFF00"/>
                </a:solidFill>
              </a:rPr>
              <a:t>Een</a:t>
            </a:r>
            <a:r>
              <a:rPr lang="nl-NL" b="1" i="1" dirty="0">
                <a:solidFill>
                  <a:srgbClr val="FFFF00"/>
                </a:solidFill>
              </a:rPr>
              <a:t> sterke eerste lijn voor betere zorg en beheersbare zorgkosten.</a:t>
            </a:r>
            <a:r>
              <a:rPr lang="nl-NL" b="1" dirty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nl-NL" dirty="0"/>
              <a:t>Drie niveaus van samenwerking in de eerste lijn: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de praktijk: hier vindt de multidisciplinaire samenwerking binnen de eerste lijn plaats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de wijk: de samenwerking met de sociale wijkteams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de regio: zie volgende dia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2215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5081DA-E875-486A-A0C5-5F625AA94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Aanbevolen bronnen van kennis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E68B6E-E493-4656-A81E-757248995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288" y="1632545"/>
            <a:ext cx="7618412" cy="4032250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Rapport </a:t>
            </a:r>
            <a:r>
              <a:rPr lang="nl-NL" dirty="0" err="1"/>
              <a:t>Velzel</a:t>
            </a:r>
            <a:r>
              <a:rPr lang="nl-NL" dirty="0"/>
              <a:t> </a:t>
            </a:r>
            <a:r>
              <a:rPr lang="nl-NL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https://ineen.nl/assets/files/uploads/161020-eindrapportage-oi-doelgerichte-versterking-van-de-organisatie-en-infrastructuur-van-de-eerste-lijn-versie-11-def-1_1.pdf</a:t>
            </a:r>
            <a:r>
              <a:rPr lang="nl-NL" dirty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nl-NL" dirty="0"/>
              <a:t>Congres Regionalisatie en </a:t>
            </a:r>
            <a:r>
              <a:rPr lang="nl-NL" dirty="0" err="1"/>
              <a:t>continuiteit</a:t>
            </a:r>
            <a:r>
              <a:rPr lang="nl-NL" dirty="0"/>
              <a:t> in de eerste lijn:  </a:t>
            </a:r>
            <a:r>
              <a:rPr lang="nl-NL" dirty="0">
                <a:solidFill>
                  <a:srgbClr val="FFFF00"/>
                </a:solidFill>
              </a:rPr>
              <a:t>https://guusschrijversacademie.nl/congressen/continuiteit-in-de-eerste-lijn</a:t>
            </a:r>
          </a:p>
          <a:p>
            <a:pPr marL="0" indent="0">
              <a:buNone/>
            </a:pPr>
            <a:r>
              <a:rPr lang="nl-NL" dirty="0" err="1"/>
              <a:t>Masterclass:Masterclass</a:t>
            </a:r>
            <a:r>
              <a:rPr lang="nl-NL" dirty="0"/>
              <a:t> Evaluatie van pilot initiatieven en opschalen van zorgvernieuwing   </a:t>
            </a:r>
            <a:r>
              <a:rPr lang="nl-NL" dirty="0">
                <a:solidFill>
                  <a:srgbClr val="FFFF00"/>
                </a:solidFill>
              </a:rPr>
              <a:t>https://guusschrijversacademie.nl/congressen/masterclass-evaluatie-pilot-initiatieven-en-opschalen-van-zorgvernieuwing?post_type=rozsession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1199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674B24-A4AD-4FEE-9024-21BF0DFEF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speelt er 2020 - 2030?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675E25-1AEF-4D39-AABC-CAEC735BC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Budgetten zijn beperkt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Onvoldoende professionals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Toenemende kwaliteitseisen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Complexere patiënten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Internet biedt nieuwe mogelijkheden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Anders goedkoper biedt kansen bij zorgverzekeraars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Regionalisatie eerste lijn en ook van ziekenhuizen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9789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8DCEDC-7C35-4477-8228-0288185F9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Drie fases van zorgvernieuwing</a:t>
            </a:r>
            <a:br>
              <a:rPr lang="nl-NL" dirty="0"/>
            </a:br>
            <a:br>
              <a:rPr lang="nl-NL" dirty="0">
                <a:solidFill>
                  <a:srgbClr val="FFFF00"/>
                </a:solidFill>
              </a:rPr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492155-5020-4ED9-AD71-E0F315B15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Pilot project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Regionale implementatie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Landelijke opschaling </a:t>
            </a:r>
          </a:p>
        </p:txBody>
      </p:sp>
    </p:spTree>
    <p:extLst>
      <p:ext uri="{BB962C8B-B14F-4D97-AF65-F5344CB8AC3E}">
        <p14:creationId xmlns:p14="http://schemas.microsoft.com/office/powerpoint/2010/main" val="4139882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0E780E-70BB-4C0A-98FF-9EBB016B2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 pilotproject bij enkele praktijken: voorbeeld de apotheek robot in Oostburg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CAF2A0-24EE-4CBB-9CE7-C1ACF8A4A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>
                <a:solidFill>
                  <a:srgbClr val="FFFF00"/>
                </a:solidFill>
              </a:rPr>
              <a:t>Probleem:</a:t>
            </a:r>
            <a:r>
              <a:rPr lang="nl-NL" dirty="0"/>
              <a:t> </a:t>
            </a:r>
          </a:p>
          <a:p>
            <a:r>
              <a:rPr lang="nl-NL" dirty="0"/>
              <a:t>Service van de  dienstenapotheek in Oostburg voor inwoners en  toeristen is niet rendabel aan te bieden</a:t>
            </a:r>
          </a:p>
          <a:p>
            <a:r>
              <a:rPr lang="nl-NL" dirty="0"/>
              <a:t>Te veel gereis naar Knokke door toeristen</a:t>
            </a:r>
          </a:p>
          <a:p>
            <a:r>
              <a:rPr lang="nl-NL" dirty="0"/>
              <a:t>Verminderen van geloop door apothekers assistenten</a:t>
            </a:r>
          </a:p>
          <a:p>
            <a:r>
              <a:rPr lang="nl-NL" dirty="0"/>
              <a:t>In een keer afleveren wordt makkelijker</a:t>
            </a:r>
          </a:p>
          <a:p>
            <a:r>
              <a:rPr lang="nl-NL" dirty="0"/>
              <a:t>Personeelsbesparing</a:t>
            </a:r>
          </a:p>
          <a:p>
            <a:r>
              <a:rPr lang="nl-NL" dirty="0"/>
              <a:t>Te weinig omzet?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dirty="0">
                <a:solidFill>
                  <a:srgbClr val="FFFF00"/>
                </a:solidFill>
              </a:rPr>
              <a:t>En daarna: Werkt het  technisch? Helpt het om het probleem te verkleinen?  Bespaart het bij actoren en voor samenleving?</a:t>
            </a:r>
          </a:p>
        </p:txBody>
      </p:sp>
    </p:spTree>
    <p:extLst>
      <p:ext uri="{BB962C8B-B14F-4D97-AF65-F5344CB8AC3E}">
        <p14:creationId xmlns:p14="http://schemas.microsoft.com/office/powerpoint/2010/main" val="1167319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CC6195-C823-4AC6-B6DC-559FED28F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Werkt het technisch? Helpt het? Bespaart het?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D7F5D4-C132-4189-9841-DD76CE297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>
                <a:solidFill>
                  <a:srgbClr val="FFFF00"/>
                </a:solidFill>
              </a:rPr>
              <a:t>1. Werkt het?  </a:t>
            </a:r>
            <a:r>
              <a:rPr lang="nl-NL" b="1" dirty="0"/>
              <a:t>Geen storingen? Geen fouten? Gebruiksvriendelijk? Incompetente klanten?</a:t>
            </a:r>
            <a:endParaRPr lang="nl-NL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nl-NL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nl-NL" b="1" dirty="0">
                <a:solidFill>
                  <a:srgbClr val="FFFF00"/>
                </a:solidFill>
              </a:rPr>
              <a:t>2. Helpt het?  </a:t>
            </a:r>
            <a:r>
              <a:rPr lang="nl-NL" b="1" dirty="0"/>
              <a:t>Minder gereis? Minder geloop? Omzetbehoud? </a:t>
            </a:r>
          </a:p>
          <a:p>
            <a:pPr marL="0" indent="0">
              <a:buNone/>
            </a:pPr>
            <a:endParaRPr lang="nl-NL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nl-NL" b="1" dirty="0">
                <a:solidFill>
                  <a:srgbClr val="FFFF00"/>
                </a:solidFill>
              </a:rPr>
              <a:t>3. Bespaart het?  </a:t>
            </a:r>
            <a:r>
              <a:rPr lang="nl-NL" b="1" dirty="0"/>
              <a:t>Kosten Baten Analyse en Maatschappelijke KBA gunstig?</a:t>
            </a:r>
          </a:p>
        </p:txBody>
      </p:sp>
    </p:spTree>
    <p:extLst>
      <p:ext uri="{BB962C8B-B14F-4D97-AF65-F5344CB8AC3E}">
        <p14:creationId xmlns:p14="http://schemas.microsoft.com/office/powerpoint/2010/main" val="236458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1FDF58-8B89-48F7-B5C9-DCD74B56B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 descr="Afbeelding met binnen, zitten, klein, computer&#10;&#10;Automatisch gegenereerde beschrijving">
            <a:extLst>
              <a:ext uri="{FF2B5EF4-FFF2-40B4-BE49-F238E27FC236}">
                <a16:creationId xmlns:a16="http://schemas.microsoft.com/office/drawing/2014/main" id="{360DBCFB-C8D9-45C8-B83F-8D801A0518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8251" y="948471"/>
            <a:ext cx="6552728" cy="4896544"/>
          </a:xfrm>
        </p:spPr>
      </p:pic>
    </p:spTree>
    <p:extLst>
      <p:ext uri="{BB962C8B-B14F-4D97-AF65-F5344CB8AC3E}">
        <p14:creationId xmlns:p14="http://schemas.microsoft.com/office/powerpoint/2010/main" val="1517143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71D6B3-00D0-41B1-99C7-BBE8429DF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Regionale implementatie: zoals het zou kunnen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1D8D73B-1687-4795-920B-C609CE240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287" y="1992585"/>
            <a:ext cx="7618412" cy="403225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Open inschrijven zonder dwang: zwaan kleef aan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Steun van brede groep professionals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Reeds uitgevoerde positieve pilot, openbaar en door derden geëvalueerd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Stimulerende bekostiging, scholing en helpdesk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3320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5FB5C4-7BBC-4180-B15E-AC71380C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Opbouw voordracht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2ADFDB-CE63-49B6-9A74-075270006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b="1" dirty="0">
                <a:solidFill>
                  <a:srgbClr val="FFFF00"/>
                </a:solidFill>
              </a:rPr>
              <a:t>Wat speelt er?</a:t>
            </a:r>
          </a:p>
          <a:p>
            <a:pPr marL="457200" indent="-457200">
              <a:buFont typeface="+mj-lt"/>
              <a:buAutoNum type="arabicPeriod"/>
            </a:pPr>
            <a:r>
              <a:rPr lang="nl-NL" b="1" dirty="0">
                <a:solidFill>
                  <a:srgbClr val="FFFF00"/>
                </a:solidFill>
              </a:rPr>
              <a:t>Opschalen van zorgvernieuwing</a:t>
            </a:r>
          </a:p>
          <a:p>
            <a:pPr marL="457200" indent="-457200">
              <a:buFont typeface="+mj-lt"/>
              <a:buAutoNum type="arabicPeriod"/>
            </a:pPr>
            <a:r>
              <a:rPr lang="nl-NL" b="1" dirty="0">
                <a:solidFill>
                  <a:srgbClr val="FFFF00"/>
                </a:solidFill>
              </a:rPr>
              <a:t>De apotheek robot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Digitale consulten op de huisartsenpost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Het </a:t>
            </a:r>
            <a:r>
              <a:rPr lang="nl-NL" dirty="0" err="1"/>
              <a:t>Kopenhaagse</a:t>
            </a:r>
            <a:r>
              <a:rPr lang="nl-NL" dirty="0"/>
              <a:t> model van </a:t>
            </a:r>
            <a:r>
              <a:rPr lang="nl-NL" dirty="0" err="1"/>
              <a:t>SEH’s</a:t>
            </a:r>
            <a:r>
              <a:rPr lang="nl-NL" dirty="0"/>
              <a:t>  en1813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Acute wijkverpleging en ELV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De voordracht samengevat</a:t>
            </a:r>
          </a:p>
        </p:txBody>
      </p:sp>
    </p:spTree>
    <p:extLst>
      <p:ext uri="{BB962C8B-B14F-4D97-AF65-F5344CB8AC3E}">
        <p14:creationId xmlns:p14="http://schemas.microsoft.com/office/powerpoint/2010/main" val="22105749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4478&quot;/&gt;&lt;partner val=&quot;536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 val=&quot;,&quot;&gt;,&lt;/m_chDecimalSymbol&gt;&lt;m_nGroupingDigits val=&quot;3&quot;/&gt;&lt;m_chGroupingSymbol val=&quot;.&quot;&gt;.&lt;/m_chGroupingSymbol&gt;&lt;/m_precDefault&gt;&lt;/CDefaultPrec&gt;&lt;/root&gt;"/>
  <p:tag name="THINKCELLUNDODONOTDELETE" val="627"/>
</p:tagLst>
</file>

<file path=ppt/theme/theme1.xml><?xml version="1.0" encoding="utf-8"?>
<a:theme xmlns:a="http://schemas.openxmlformats.org/drawingml/2006/main" name="Voorbeeld Guusschrijver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NL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ts val="33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ts val="33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NL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template 13">
        <a:dk1>
          <a:srgbClr val="00539F"/>
        </a:dk1>
        <a:lt1>
          <a:srgbClr val="EDEDED"/>
        </a:lt1>
        <a:dk2>
          <a:srgbClr val="FFCC33"/>
        </a:dk2>
        <a:lt2>
          <a:srgbClr val="FF6633"/>
        </a:lt2>
        <a:accent1>
          <a:srgbClr val="66CC00"/>
        </a:accent1>
        <a:accent2>
          <a:srgbClr val="33CCCC"/>
        </a:accent2>
        <a:accent3>
          <a:srgbClr val="F4F4F4"/>
        </a:accent3>
        <a:accent4>
          <a:srgbClr val="004687"/>
        </a:accent4>
        <a:accent5>
          <a:srgbClr val="B8E2AA"/>
        </a:accent5>
        <a:accent6>
          <a:srgbClr val="2DB9B9"/>
        </a:accent6>
        <a:hlink>
          <a:srgbClr val="ADEBFF"/>
        </a:hlink>
        <a:folHlink>
          <a:srgbClr val="5CD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Voorbeeld Guusschrijvers</Template>
  <TotalTime>5314</TotalTime>
  <Words>939</Words>
  <Application>Microsoft Office PowerPoint</Application>
  <PresentationFormat>Aangepast</PresentationFormat>
  <Paragraphs>153</Paragraphs>
  <Slides>21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5" baseType="lpstr">
      <vt:lpstr>Arial</vt:lpstr>
      <vt:lpstr>Times</vt:lpstr>
      <vt:lpstr>Times New Roman</vt:lpstr>
      <vt:lpstr>Voorbeeld Guusschrijvers</vt:lpstr>
      <vt:lpstr>Acute zorg in Zeeland tot 2030</vt:lpstr>
      <vt:lpstr>Opbouw voordracht</vt:lpstr>
      <vt:lpstr>Wat speelt er 2020 - 2030? </vt:lpstr>
      <vt:lpstr>Drie fases van zorgvernieuwing  </vt:lpstr>
      <vt:lpstr>Een pilotproject bij enkele praktijken: voorbeeld de apotheek robot in Oostburg</vt:lpstr>
      <vt:lpstr>Werkt het technisch? Helpt het? Bespaart het?</vt:lpstr>
      <vt:lpstr>PowerPoint-presentatie</vt:lpstr>
      <vt:lpstr>Regionale implementatie: zoals het zou kunnen</vt:lpstr>
      <vt:lpstr>Opbouw voordracht</vt:lpstr>
      <vt:lpstr>Digitale consulten op de huisartsenpost Amersfoort</vt:lpstr>
      <vt:lpstr>Het Kopenhaagse model van SEH’s  en1813 </vt:lpstr>
      <vt:lpstr>Acute wijkverpleging, ELV en HAP </vt:lpstr>
      <vt:lpstr>Opbouw voordracht</vt:lpstr>
      <vt:lpstr> Samenvatting van mijn voordracht</vt:lpstr>
      <vt:lpstr>PowerPoint-presentatie</vt:lpstr>
      <vt:lpstr>Contact?</vt:lpstr>
      <vt:lpstr>Regionalisatie van de eerste lijn: met en zonder vraagtekens</vt:lpstr>
      <vt:lpstr>Landelijke implementatie, hoe dan?</vt:lpstr>
      <vt:lpstr>Aanbevolen bronnen van kennis </vt:lpstr>
      <vt:lpstr>Regionalisatie van de eerste lijn: wat speelt er? </vt:lpstr>
      <vt:lpstr>Aanbevolen bronnen van kennis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0</dc:title>
  <dc:creator>Annet</dc:creator>
  <cp:keywords>Lower Universal Template A4</cp:keywords>
  <dc:description>Version 1.1</dc:description>
  <cp:lastModifiedBy>guusschrijvers.nl</cp:lastModifiedBy>
  <cp:revision>170</cp:revision>
  <cp:lastPrinted>2008-04-07T11:24:06Z</cp:lastPrinted>
  <dcterms:created xsi:type="dcterms:W3CDTF">2012-10-29T17:28:40Z</dcterms:created>
  <dcterms:modified xsi:type="dcterms:W3CDTF">2019-11-21T20:59:25Z</dcterms:modified>
  <cp:category>POT - A4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niversal Objects">
    <vt:bool>true</vt:bool>
  </property>
  <property fmtid="{D5CDD505-2E9C-101B-9397-08002B2CF9AE}" pid="3" name="McKPaperSize">
    <vt:lpwstr>A4</vt:lpwstr>
  </property>
  <property fmtid="{D5CDD505-2E9C-101B-9397-08002B2CF9AE}" pid="4" name="NotesPageLayout">
    <vt:lpwstr>Lower</vt:lpwstr>
  </property>
  <property fmtid="{D5CDD505-2E9C-101B-9397-08002B2CF9AE}" pid="5" name="Event">
    <vt:lpwstr/>
  </property>
  <property fmtid="{D5CDD505-2E9C-101B-9397-08002B2CF9AE}" pid="6" name="Delivery Date">
    <vt:lpwstr/>
  </property>
  <property fmtid="{D5CDD505-2E9C-101B-9397-08002B2CF9AE}" pid="7" name="Title">
    <vt:lpwstr>Te beantwoorden vragen en benodigde analyses t.a.v. inzet ziekenhuis</vt:lpwstr>
  </property>
  <property fmtid="{D5CDD505-2E9C-101B-9397-08002B2CF9AE}" pid="8" name="Final">
    <vt:bool>true</vt:bool>
  </property>
  <property fmtid="{D5CDD505-2E9C-101B-9397-08002B2CF9AE}" pid="9" name="DocID">
    <vt:lpwstr>AMS_AM2914_20060329_802.ppt</vt:lpwstr>
  </property>
  <property fmtid="{D5CDD505-2E9C-101B-9397-08002B2CF9AE}" pid="10" name="DocIDinTitle">
    <vt:bool>false</vt:bool>
  </property>
  <property fmtid="{D5CDD505-2E9C-101B-9397-08002B2CF9AE}" pid="11" name="DocIDinSlide">
    <vt:bool>true</vt:bool>
  </property>
  <property fmtid="{D5CDD505-2E9C-101B-9397-08002B2CF9AE}" pid="12" name="DocIDPosition">
    <vt:i4>0</vt:i4>
  </property>
</Properties>
</file>